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78" r:id="rId3"/>
    <p:sldId id="279" r:id="rId4"/>
    <p:sldId id="257" r:id="rId5"/>
    <p:sldId id="258" r:id="rId6"/>
    <p:sldId id="259" r:id="rId7"/>
    <p:sldId id="260" r:id="rId8"/>
    <p:sldId id="261" r:id="rId9"/>
    <p:sldId id="262" r:id="rId10"/>
    <p:sldId id="271" r:id="rId11"/>
    <p:sldId id="263" r:id="rId12"/>
    <p:sldId id="264" r:id="rId13"/>
    <p:sldId id="265" r:id="rId14"/>
    <p:sldId id="266" r:id="rId15"/>
    <p:sldId id="267" r:id="rId16"/>
    <p:sldId id="268" r:id="rId17"/>
    <p:sldId id="269" r:id="rId18"/>
    <p:sldId id="270" r:id="rId19"/>
    <p:sldId id="272" r:id="rId20"/>
    <p:sldId id="274" r:id="rId21"/>
    <p:sldId id="276" r:id="rId22"/>
    <p:sldId id="275" r:id="rId23"/>
    <p:sldId id="277" r:id="rId2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47" autoAdjust="0"/>
  </p:normalViewPr>
  <p:slideViewPr>
    <p:cSldViewPr snapToGrid="0">
      <p:cViewPr>
        <p:scale>
          <a:sx n="100" d="100"/>
          <a:sy n="100" d="100"/>
        </p:scale>
        <p:origin x="32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481727"/>
          </a:xfrm>
          <a:prstGeom prst="rect">
            <a:avLst/>
          </a:prstGeom>
        </p:spPr>
        <p:txBody>
          <a:bodyPr vert="horz" lIns="108265" tIns="54132" rIns="108265" bIns="54132" rtlCol="0"/>
          <a:lstStyle>
            <a:lvl1pPr algn="l">
              <a:defRPr sz="1400"/>
            </a:lvl1pPr>
          </a:lstStyle>
          <a:p>
            <a:endParaRPr lang="en-US"/>
          </a:p>
        </p:txBody>
      </p:sp>
      <p:sp>
        <p:nvSpPr>
          <p:cNvPr id="3" name="Date Placeholder 2"/>
          <p:cNvSpPr>
            <a:spLocks noGrp="1"/>
          </p:cNvSpPr>
          <p:nvPr>
            <p:ph type="dt" idx="1"/>
          </p:nvPr>
        </p:nvSpPr>
        <p:spPr>
          <a:xfrm>
            <a:off x="5524783" y="0"/>
            <a:ext cx="4226560" cy="481727"/>
          </a:xfrm>
          <a:prstGeom prst="rect">
            <a:avLst/>
          </a:prstGeom>
        </p:spPr>
        <p:txBody>
          <a:bodyPr vert="horz" lIns="108265" tIns="54132" rIns="108265" bIns="54132" rtlCol="0"/>
          <a:lstStyle>
            <a:lvl1pPr algn="r">
              <a:defRPr sz="1400"/>
            </a:lvl1pPr>
          </a:lstStyle>
          <a:p>
            <a:fld id="{5282F153-3F37-0F45-9E97-73ACFA13230C}" type="datetimeFigureOut">
              <a:rPr lang="en-US"/>
              <a:t>7/2/2026</a:t>
            </a:fld>
            <a:endParaRPr lang="en-US"/>
          </a:p>
        </p:txBody>
      </p:sp>
      <p:sp>
        <p:nvSpPr>
          <p:cNvPr id="4" name="Slide Image Placeholder 3"/>
          <p:cNvSpPr>
            <a:spLocks noGrp="1" noRot="1" noChangeAspect="1"/>
          </p:cNvSpPr>
          <p:nvPr>
            <p:ph type="sldImg" idx="2"/>
          </p:nvPr>
        </p:nvSpPr>
        <p:spPr>
          <a:xfrm>
            <a:off x="1997075" y="1200150"/>
            <a:ext cx="5759450" cy="3240088"/>
          </a:xfrm>
          <a:prstGeom prst="rect">
            <a:avLst/>
          </a:prstGeom>
          <a:noFill/>
          <a:ln w="12700">
            <a:solidFill>
              <a:prstClr val="black"/>
            </a:solidFill>
          </a:ln>
        </p:spPr>
        <p:txBody>
          <a:bodyPr vert="horz" lIns="108265" tIns="54132" rIns="108265" bIns="54132" rtlCol="0" anchor="ctr"/>
          <a:lstStyle/>
          <a:p>
            <a:endParaRPr lang="en-US"/>
          </a:p>
        </p:txBody>
      </p:sp>
      <p:sp>
        <p:nvSpPr>
          <p:cNvPr id="5" name="Notes Placeholder 4"/>
          <p:cNvSpPr>
            <a:spLocks noGrp="1"/>
          </p:cNvSpPr>
          <p:nvPr>
            <p:ph type="body" sz="quarter" idx="3"/>
          </p:nvPr>
        </p:nvSpPr>
        <p:spPr>
          <a:xfrm>
            <a:off x="975360" y="4620577"/>
            <a:ext cx="7802880" cy="3780473"/>
          </a:xfrm>
          <a:prstGeom prst="rect">
            <a:avLst/>
          </a:prstGeom>
        </p:spPr>
        <p:txBody>
          <a:bodyPr vert="horz" lIns="108265" tIns="54132" rIns="108265" bIns="5413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4226560" cy="481726"/>
          </a:xfrm>
          <a:prstGeom prst="rect">
            <a:avLst/>
          </a:prstGeom>
        </p:spPr>
        <p:txBody>
          <a:bodyPr vert="horz" lIns="108265" tIns="54132" rIns="108265" bIns="54132" rtlCol="0" anchor="b"/>
          <a:lstStyle>
            <a:lvl1pPr algn="l">
              <a:defRPr sz="1400"/>
            </a:lvl1pPr>
          </a:lstStyle>
          <a:p>
            <a:endParaRPr lang="en-US"/>
          </a:p>
        </p:txBody>
      </p:sp>
      <p:sp>
        <p:nvSpPr>
          <p:cNvPr id="7" name="Slide Number Placeholder 6"/>
          <p:cNvSpPr>
            <a:spLocks noGrp="1"/>
          </p:cNvSpPr>
          <p:nvPr>
            <p:ph type="sldNum" sz="quarter" idx="5"/>
          </p:nvPr>
        </p:nvSpPr>
        <p:spPr>
          <a:xfrm>
            <a:off x="5524783" y="9119474"/>
            <a:ext cx="4226560" cy="481726"/>
          </a:xfrm>
          <a:prstGeom prst="rect">
            <a:avLst/>
          </a:prstGeom>
        </p:spPr>
        <p:txBody>
          <a:bodyPr vert="horz" lIns="108265" tIns="54132" rIns="108265" bIns="54132" rtlCol="0" anchor="b"/>
          <a:lstStyle>
            <a:lvl1pPr algn="r">
              <a:defRPr sz="14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morning, everyone! </a:t>
            </a:r>
            <a:r>
              <a:rPr lang="en-US" sz="1200" b="0" i="0" kern="1200" dirty="0">
                <a:solidFill>
                  <a:schemeClr val="tx1"/>
                </a:solidFill>
                <a:effectLst/>
                <a:latin typeface="+mn-lt"/>
                <a:ea typeface="+mn-ea"/>
                <a:cs typeface="+mn-cs"/>
              </a:rPr>
              <a:t>Quick pulse check: as you came into the Zoom and into the room today in-person, what number are you—1 to 5—with 5 meaning "I'm ready to take on the world" and 1 meaning "more coffee, please”.  I’m a big 5 and so grateful for your time today.</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82650"/>
            <a:r>
              <a:rPr lang="en-US" sz="1400" dirty="0"/>
              <a:t>I'd like to acknowledge the Indigenous peoples connected to this land. Rather than read a statement, I invite us to hold a moment of gratitude for those who came before us and whose relationship to this place continues today. The full acknowledgment is provided on the screen</a:t>
            </a:r>
          </a:p>
          <a:p>
            <a:endParaRPr lang="en-US" dirty="0"/>
          </a:p>
        </p:txBody>
      </p:sp>
      <p:sp>
        <p:nvSpPr>
          <p:cNvPr id="4" name="Slide Number Placeholder 3"/>
          <p:cNvSpPr>
            <a:spLocks noGrp="1"/>
          </p:cNvSpPr>
          <p:nvPr>
            <p:ph type="sldNum" sz="quarter" idx="5"/>
          </p:nvPr>
        </p:nvSpPr>
        <p:spPr/>
        <p:txBody>
          <a:bodyPr/>
          <a:lstStyle/>
          <a:p>
            <a:fld id="{CE5E9CC1-C706-0F49-92D6-E571CC5EEA8F}" type="slidenum">
              <a:rPr lang="en-US" smtClean="0"/>
              <a:t>10</a:t>
            </a:fld>
            <a:endParaRPr lang="en-US"/>
          </a:p>
        </p:txBody>
      </p:sp>
    </p:spTree>
    <p:extLst>
      <p:ext uri="{BB962C8B-B14F-4D97-AF65-F5344CB8AC3E}">
        <p14:creationId xmlns:p14="http://schemas.microsoft.com/office/powerpoint/2010/main" val="1574842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Big Bet Two refines how the university partners with Arizona’s tribal nations in collaboration with the Office of Native American Advancement and Tribal Engagement. This is about deepening UAs existing </a:t>
            </a:r>
            <a:r>
              <a:rPr lang="en-US" dirty="0" err="1"/>
              <a:t>partnershps</a:t>
            </a:r>
            <a:r>
              <a:rPr lang="en-US" dirty="0"/>
              <a:t>. I’ve named it Tribal Futures Through Sovereignty, Place, and Partnership, anchored by the Arizona Tribal Futures Network.  The core idea is to move the university closer to communities rather than asking communities to come to us. It’s a place-based pathway system with additional tribal </a:t>
            </a:r>
            <a:r>
              <a:rPr lang="en-US" dirty="0" err="1"/>
              <a:t>microcampuses</a:t>
            </a:r>
            <a:r>
              <a:rPr lang="en-US" dirty="0"/>
              <a:t>, deeper digital infrastructure, workforce pathways, and university access, modeled on the Pascua Yaqui </a:t>
            </a:r>
            <a:r>
              <a:rPr lang="en-US" dirty="0" err="1"/>
              <a:t>microcampus</a:t>
            </a:r>
            <a:r>
              <a:rPr lang="en-US" dirty="0"/>
              <a:t> and built with tribal nations, never delivered to them. The goal isn’t to deliver education to tribal nations. It’s to build educational, workforce, and leadership capacity with them.</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Big bet number three: Research-Powered Pathways, through what I’d call Grand Challenge Pathways. Univ of </a:t>
            </a:r>
            <a:r>
              <a:rPr lang="en-US" sz="1200" b="0" i="0" kern="1200" dirty="0">
                <a:solidFill>
                  <a:schemeClr val="tx1"/>
                </a:solidFill>
                <a:effectLst/>
                <a:latin typeface="+mn-lt"/>
                <a:ea typeface="+mn-ea"/>
                <a:cs typeface="+mn-cs"/>
              </a:rPr>
              <a:t>Arizona shouldn't build online solely around market demand (though, we will certainly do that too!).  But we should also be acknowledging that UA is </a:t>
            </a:r>
            <a:r>
              <a:rPr lang="en-US" dirty="0"/>
              <a:t>a research powerhouse in areas that map almost perfectly onto the defining challenges of this century — water, space, health, artificial intelligence, and climate. I want to acknowledge that AZO is doing some of this already, perhaps quietly and I’d like to be loud and proud about this. The idea is to turn each grand challenge into an cohesive learning pathway, so a student isn’t just reading about the future — they’re working alongside faculty on the problems that will define it. That connection between research strength and learner opportunity is a competitive advantage very few universities can offer, and online is how we scale it beyond the lab. </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dirty="0"/>
              <a:t>Big bet number four is One Arizona Journey, powered by what I think of as a learner operating system (and I can’t take too much credit for this one since it is literally the job~). Ask a student to describe their experience of a large university and you’ll often hear the same thing: it feels like a maze of disconnected offices — admissions here, advising there, financial aid somewhere else, the career center as an afterthought. Students should experience one university, not a dozen.</a:t>
            </a:r>
            <a:r>
              <a:rPr lang="en-US" sz="1200" b="0" i="0" kern="1200" dirty="0">
                <a:solidFill>
                  <a:schemeClr val="tx1"/>
                </a:solidFill>
                <a:effectLst/>
                <a:latin typeface="+mn-lt"/>
                <a:ea typeface="+mn-ea"/>
                <a:cs typeface="+mn-cs"/>
              </a:rPr>
              <a:t> Students shouldn't need to understand our organizational chart to succeed, and the university should feel coherent no matter where a learner enter because t</a:t>
            </a:r>
            <a:r>
              <a:rPr lang="en-US" dirty="0"/>
              <a:t>he journey is continuous: explore, apply, learn, graduate, launch a career, and then return to learn again. The real innovation isn’t any single stage — it’s the operating system wrapped around the learner that makes the whole thing feel seamless. That’s the invisible infrastructure that turns a collection of services into a relationship.  Enroll once…belong for a lifetime.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Big bet number five is Arizona Horizon — a futures and foresight capability for the university, a kind of studio for thinking ahead. Here’s the mindset I want to instill: futures thinking is not about predicting the future, because no one can. It’s about readiness.  Any pickleball players in the audience…let’s be in our ready position — scanning the signals already emerging on the horizon and preparing for a range of what might come, several futures might come to light. Signals like the reshaping of work by AI, human longevity, climate adaptation, the space economy, and the blending of human and machine. A great university shouldn’t just react to these shifts — it should help shape them, and prepare learners to lead through them. Arizona Horizon is how we make foresight a discipline rather than a guess.  The Arizona Horizon will help us shape both our Research Powered Pathway programs, and also our workforce-aligned one – it becomes a force multiplier for our responsiveness.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dirty="0"/>
              <a:t>So what does success actually look like? I hold it to four outcomes. Access: more learners engage with us — from every ZIP code, every tribal nation, and every stage of life. Excellence: quality goes up, not down, as we scale, because online strengthens the institution rather than diluting it. Impact: our research strengths and real workforce needs connect directly to learner opportunity. And belonging: every learner feels like part of one Arizona, and that sense of belonging is what brings them back again and again. </a:t>
            </a:r>
            <a:r>
              <a:rPr lang="en-US" sz="1200" b="0" i="0" kern="1200" dirty="0">
                <a:solidFill>
                  <a:schemeClr val="tx1"/>
                </a:solidFill>
                <a:effectLst/>
                <a:latin typeface="+mn-lt"/>
                <a:ea typeface="+mn-ea"/>
                <a:cs typeface="+mn-cs"/>
              </a:rPr>
              <a:t>If we're successful: Students see clear pathways, Faculty see stronger support, Communities see deeper partnership, Arizona sees greater impact.  </a:t>
            </a:r>
            <a:r>
              <a:rPr lang="en-US" dirty="0"/>
              <a:t>Access, excellence, impact, belonging — for students, for faculty, for communities, and for the institution as a whole. That is the scoreboard I want us judged against.  Mention Financial Sustainability </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forget everything else I’ve said today, I want you to keep one sentence with you. Online should be the connective tissue between access, research strength, workforce need, and community impact. That’s the whole strategy in a single line. Every big bet, every initiative, every dollar and every hire should be tested against it: does this help online do that connecting work? If yes, we lean in. If no, we ask why we’re doing it. A strategy you can’t say in one breath isn’t a strategy — it’s a wish list. This one, I can say in a breath, and so can you.</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 bring us to a close, let me bring us back to where we started — to Betty and Jo. Two women who never got to walk the pathway themselves, but who made sure the next generation could. Their names became mine: Bettyjo. And the reason this vision matters to me is that I know, personally, what happens when a pathway opens. It doesn’t change one life — it changes a family, and then a community, across generations. That’s the through-line from Betty and Jo, to me, to today’s learners, to their families, to communities all across Arizona. Everything I’ve laid out today — the thesis, the five bets — is really just a way to open that pathway for far more people than luck ever could. That is the power of a pathway.</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stop there and open it up. This is the part I look forward to most, because a vision only gets stronger when it meets other people’s questions, doubts, and ideas. So let’s talk. I’d love to hear where this resonates, where you’re skeptical, and where you see pathways I haven’t named yet. Thank you — for your time, and for caring about the learners on the other end of all of this.</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5E9CC1-C706-0F49-92D6-E571CC5EEA8F}" type="slidenum">
              <a:rPr lang="en-US" smtClean="0"/>
              <a:t>20</a:t>
            </a:fld>
            <a:endParaRPr lang="en-US"/>
          </a:p>
        </p:txBody>
      </p:sp>
    </p:spTree>
    <p:extLst>
      <p:ext uri="{BB962C8B-B14F-4D97-AF65-F5344CB8AC3E}">
        <p14:creationId xmlns:p14="http://schemas.microsoft.com/office/powerpoint/2010/main" val="2986273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My name is Bettyjo Bouchey and I am a candidate for the Senior Vice Provost of Online Education and it’s a privilege to be here today.  By way of background, I’ve put some highlights on this slide, and provided a QR code that will take you to my website where I have stored a copy of this presentation for you, and then you can see more about my background as well.  </a:t>
            </a:r>
          </a:p>
        </p:txBody>
      </p:sp>
      <p:sp>
        <p:nvSpPr>
          <p:cNvPr id="4" name="Slide Number Placeholder 3"/>
          <p:cNvSpPr>
            <a:spLocks noGrp="1"/>
          </p:cNvSpPr>
          <p:nvPr>
            <p:ph type="sldNum" sz="quarter" idx="5"/>
          </p:nvPr>
        </p:nvSpPr>
        <p:spPr/>
        <p:txBody>
          <a:bodyPr/>
          <a:lstStyle/>
          <a:p>
            <a:fld id="{CE5E9CC1-C706-0F49-92D6-E571CC5EEA8F}" type="slidenum">
              <a:rPr lang="en-US" smtClean="0"/>
              <a:t>2</a:t>
            </a:fld>
            <a:endParaRPr lang="en-US"/>
          </a:p>
        </p:txBody>
      </p:sp>
    </p:spTree>
    <p:extLst>
      <p:ext uri="{BB962C8B-B14F-4D97-AF65-F5344CB8AC3E}">
        <p14:creationId xmlns:p14="http://schemas.microsoft.com/office/powerpoint/2010/main" val="2728544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5E9CC1-C706-0F49-92D6-E571CC5EEA8F}" type="slidenum">
              <a:rPr lang="en-US" smtClean="0"/>
              <a:t>22</a:t>
            </a:fld>
            <a:endParaRPr lang="en-US"/>
          </a:p>
        </p:txBody>
      </p:sp>
    </p:spTree>
    <p:extLst>
      <p:ext uri="{BB962C8B-B14F-4D97-AF65-F5344CB8AC3E}">
        <p14:creationId xmlns:p14="http://schemas.microsoft.com/office/powerpoint/2010/main" val="1088730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5E9CC1-C706-0F49-92D6-E571CC5EEA8F}" type="slidenum">
              <a:rPr lang="en-US" smtClean="0"/>
              <a:t>23</a:t>
            </a:fld>
            <a:endParaRPr lang="en-US"/>
          </a:p>
        </p:txBody>
      </p:sp>
    </p:spTree>
    <p:extLst>
      <p:ext uri="{BB962C8B-B14F-4D97-AF65-F5344CB8AC3E}">
        <p14:creationId xmlns:p14="http://schemas.microsoft.com/office/powerpoint/2010/main" val="123285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truly appreciate the prompt and how important it is as this new leader joins the team.  That said, I also wanted to say upfront that the way I would normally approach putting together a path forward is a bit more authentic and grounded in the folks closest to the work. </a:t>
            </a:r>
            <a:r>
              <a:rPr lang="en-US" sz="1200" b="0" i="0" kern="1200" dirty="0">
                <a:solidFill>
                  <a:schemeClr val="tx1"/>
                </a:solidFill>
                <a:effectLst/>
                <a:latin typeface="+mn-lt"/>
                <a:ea typeface="+mn-ea"/>
                <a:cs typeface="+mn-cs"/>
              </a:rPr>
              <a:t>There is likely already excellent work underway in the areas I will talk about...and I will be thrilled to discover that and map a path forward together.  </a:t>
            </a:r>
            <a:endParaRPr lang="en-US" dirty="0"/>
          </a:p>
        </p:txBody>
      </p:sp>
      <p:sp>
        <p:nvSpPr>
          <p:cNvPr id="4" name="Slide Number Placeholder 3"/>
          <p:cNvSpPr>
            <a:spLocks noGrp="1"/>
          </p:cNvSpPr>
          <p:nvPr>
            <p:ph type="sldNum" sz="quarter" idx="5"/>
          </p:nvPr>
        </p:nvSpPr>
        <p:spPr/>
        <p:txBody>
          <a:bodyPr/>
          <a:lstStyle/>
          <a:p>
            <a:fld id="{CE5E9CC1-C706-0F49-92D6-E571CC5EEA8F}" type="slidenum">
              <a:rPr lang="en-US" smtClean="0"/>
              <a:t>3</a:t>
            </a:fld>
            <a:endParaRPr lang="en-US"/>
          </a:p>
        </p:txBody>
      </p:sp>
    </p:spTree>
    <p:extLst>
      <p:ext uri="{BB962C8B-B14F-4D97-AF65-F5344CB8AC3E}">
        <p14:creationId xmlns:p14="http://schemas.microsoft.com/office/powerpoint/2010/main" val="3609817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 let’s get back to my first pass of Vision and Strategy for Online Education at UA.  </a:t>
            </a:r>
            <a:r>
              <a:rPr lang="en-US" dirty="0"/>
              <a:t>On my background slide in the “beyond the role” section, I lead with storyteller. Storytelling is how I make sense of the world and I’ll be using a story to frame our conversation.  Again, my name is Bettyjo — and it isn't an accident. It is a promise, stitched together over time.  I want to tell you about Josephina who changed her name to Josephine when she came to the US — we called her Jo — and Margaret – we called her Betty. I simply called them Grandma. Jo didn’t go to high school and Betty was married by her Senior year. Neither of them attended college. Life handed them circumstances that closed those doors before they could even reach for the handle. And yet, every time I walk into a boardroom, a lecture hall, or a meeting with university leadership like you, I carry both of their names with me — literally. Bettyjo is Betty and Jo, together. I am the proof of what becomes possible when a pathway opens, even 2 generations later. This is why I do this work. Education is not an abstraction to me. It is the pathway that let their names walk into rooms they never got to enter themselves.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pathway changed my family’s story. It started with a single opportunity that someone reached out and took — an education that widened what the next generation could even imagine, which in turn created impact that rippled across all of us who came after. That is the sequence: opportunity, education, possibility, impact. Here is the thing I want you to hold onto: what happened for my family by luck and persistence, one person at a time, is exactly what a great public university can engineer on purpose — at scale. U of Arizona has the reach, the mission, and the platform to turn a personal story into a system. That is the opportunity in front of us.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Here’s what I see at  U of Arizona right now when thinking about online. </a:t>
            </a:r>
            <a:r>
              <a:rPr lang="en-US" dirty="0"/>
              <a:t>We have Arizona Online. We have UAGC. We have a top-tier research enterprise. We are a Hispanic-Serving Institution and a land-grant university. And we hold deep community and tribal partnerships. Individually, each of these is a real asset. My immediate role is integration — getting these pieces to work together instead of in parallel. But the larger prize is bigger than integration. It is to connect all of these into a single, future-focused pathway system, with the learner at the center. When these stop being separate boxes on a slide and start being one connected ecosystem, that is when this moment becomes a movement.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my central thesis about what might be possible at UA. Online is not just a delivery mode — it is not simply ‘the same courses, but on a screen.’ Online can be the connective tissue of the university. It is the layer that can bind together five things we too often treat separately: access, academic quality, research strength, workforce need, and community impact. When you view online this way, it stops being a side channel and becomes a circulatory system — moving opportunity, knowledge, and talent to wherever they are needed. Everything else I share today flows from this one idea.</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we act on that thesis? I want to put five big bets on the table — five wagers I believe U of Arizona is uniquely positioned to make. Bet one: Arizona’s Lifelong Learner Ecosystem. Bet two: Tribal Futures through Sovereignty, Place, and Partnership. Bet three: Research-Powered Pathways. Bet four: One Arizona Journey. And bet five: Arizona Horizon. I call them bets deliberately because they require conviction and investment before the payoff is guaranteed. But each one is grounded in a real strength UA already holds. Over the next several slides I’ll walk through each bet and the signature initiative that might bring them to life.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Big bet number one: bring together Arizona’s Lifelong Learner Ecosystem, delivered through a signature initiative I call the Arizona Pathways Network. My starting belief here is simple but urgent: talent is everywhere, but pathways are not. Right now we tend to treat a learner as someone who shows up once, at eighteen, for four years. That model misses most of a person’s life. The Pathways Network reimagines the university as something you can enter from many points — K–12, community college, as an undergraduate, a graduate student, a working professional, or as an alum coming back to reskill — and it keeps you connected across all of them. Enroll once, belong for a lifetime. </a:t>
            </a:r>
            <a:r>
              <a:rPr lang="en-US" sz="1200" b="0" i="0" kern="1200" dirty="0">
                <a:solidFill>
                  <a:schemeClr val="tx1"/>
                </a:solidFill>
                <a:effectLst/>
                <a:latin typeface="+mn-lt"/>
                <a:ea typeface="+mn-ea"/>
                <a:cs typeface="+mn-cs"/>
              </a:rPr>
              <a:t>Arizona should become visible in learners' lives long before they apply and long after they graduate.  </a:t>
            </a:r>
            <a:r>
              <a:rPr lang="en-US" dirty="0"/>
              <a:t>That is the positioning I am arguing for here.  </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_LIGHT">
    <p:bg>
      <p:bgPr>
        <a:solidFill>
          <a:srgbClr val="F4EDE5"/>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365760"/>
            <a:ext cx="8046720" cy="82296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M_DARK">
    <p:bg>
      <p:bgPr>
        <a:solidFill>
          <a:srgbClr val="0C234B"/>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365760"/>
            <a:ext cx="8046720" cy="82296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M_HERO">
    <p:bg>
      <p:bgPr>
        <a:solidFill>
          <a:srgbClr val="0C234B"/>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C234B">
              <a:alpha val="48000"/>
            </a:srgbClr>
          </a:solidFill>
          <a:ln/>
        </p:spPr>
        <p:txBody>
          <a:bodyPr/>
          <a:lstStyle/>
          <a:p>
            <a:endParaRPr lang="en-US"/>
          </a:p>
        </p:txBody>
      </p:sp>
      <p:sp>
        <p:nvSpPr>
          <p:cNvPr id="3" name="Shape 1"/>
          <p:cNvSpPr/>
          <p:nvPr/>
        </p:nvSpPr>
        <p:spPr>
          <a:xfrm>
            <a:off x="0" y="2377440"/>
            <a:ext cx="9144000" cy="2766060"/>
          </a:xfrm>
          <a:prstGeom prst="rect">
            <a:avLst/>
          </a:prstGeom>
          <a:solidFill>
            <a:srgbClr val="0C234B">
              <a:alpha val="82000"/>
            </a:srgbClr>
          </a:solidFill>
          <a:ln/>
        </p:spPr>
        <p:txBody>
          <a:bodyPr/>
          <a:lstStyle/>
          <a:p>
            <a:endParaRPr lang="en-US"/>
          </a:p>
        </p:txBody>
      </p:sp>
      <p:sp>
        <p:nvSpPr>
          <p:cNvPr id="4" name="Text 2"/>
          <p:cNvSpPr>
            <a:spLocks noGrp="1"/>
          </p:cNvSpPr>
          <p:nvPr>
            <p:ph type="title" idx="102" hasCustomPrompt="1"/>
          </p:nvPr>
        </p:nvSpPr>
        <p:spPr>
          <a:xfrm>
            <a:off x="640080" y="2880360"/>
            <a:ext cx="7863840" cy="109728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9484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40080" y="2395728"/>
            <a:ext cx="7863840" cy="320040"/>
          </a:xfrm>
          <a:prstGeom prst="rect">
            <a:avLst/>
          </a:prstGeom>
          <a:noFill/>
          <a:ln/>
        </p:spPr>
        <p:txBody>
          <a:bodyPr wrap="square" lIns="0" tIns="0" rIns="0" bIns="0" rtlCol="0" anchor="ctr"/>
          <a:lstStyle/>
          <a:p>
            <a:pPr marL="0" indent="0">
              <a:buNone/>
            </a:pPr>
            <a:r>
              <a:rPr lang="en-US" sz="1300" b="1" kern="0" spc="300" dirty="0">
                <a:solidFill>
                  <a:srgbClr val="81D3EB"/>
                </a:solidFill>
                <a:latin typeface="Oswald" pitchFamily="34" charset="0"/>
                <a:ea typeface="Oswald" pitchFamily="34" charset="-122"/>
                <a:cs typeface="Oswald" pitchFamily="34" charset="-120"/>
              </a:rPr>
              <a:t>A VISION &amp; STRATEGY FOR ONLINE EDUCATION  ·  UNIVERSITY OF ARIZONA</a:t>
            </a:r>
            <a:endParaRPr lang="en-US" sz="1300" dirty="0"/>
          </a:p>
        </p:txBody>
      </p:sp>
      <p:sp>
        <p:nvSpPr>
          <p:cNvPr id="3" name="Text 2"/>
          <p:cNvSpPr>
            <a:spLocks noGrp="1"/>
          </p:cNvSpPr>
          <p:nvPr>
            <p:ph type="title" idx="102" hasCustomPrompt="1"/>
          </p:nvPr>
        </p:nvSpPr>
        <p:spPr>
          <a:xfrm>
            <a:off x="640080" y="2880360"/>
            <a:ext cx="7863840" cy="1097280"/>
          </a:xfrm>
          <a:prstGeom prst="rect">
            <a:avLst/>
          </a:prstGeom>
          <a:noFill/>
          <a:ln/>
        </p:spPr>
        <p:txBody>
          <a:bodyPr wrap="square" lIns="0" tIns="0" rIns="0" bIns="0" rtlCol="0" anchor="ctr"/>
          <a:lstStyle/>
          <a:p>
            <a:pPr marL="0" indent="0" algn="l">
              <a:buNone/>
            </a:pPr>
            <a:r>
              <a:rPr lang="en-US" sz="4600" b="1" dirty="0">
                <a:solidFill>
                  <a:srgbClr val="FFFFFF"/>
                </a:solidFill>
                <a:latin typeface="Montserrat" pitchFamily="34" charset="0"/>
                <a:ea typeface="Montserrat" pitchFamily="34" charset="-122"/>
                <a:cs typeface="Montserrat" pitchFamily="34" charset="-120"/>
              </a:rPr>
              <a:t>The Power of a Pathway</a:t>
            </a:r>
            <a:endParaRPr lang="en-US" sz="4600" dirty="0"/>
          </a:p>
        </p:txBody>
      </p:sp>
      <p:sp>
        <p:nvSpPr>
          <p:cNvPr id="4" name="Text 2"/>
          <p:cNvSpPr/>
          <p:nvPr/>
        </p:nvSpPr>
        <p:spPr>
          <a:xfrm>
            <a:off x="658368" y="4069080"/>
            <a:ext cx="7863840" cy="365760"/>
          </a:xfrm>
          <a:prstGeom prst="rect">
            <a:avLst/>
          </a:prstGeom>
          <a:noFill/>
          <a:ln/>
        </p:spPr>
        <p:txBody>
          <a:bodyPr wrap="square" lIns="0" tIns="0" rIns="0" bIns="0" rtlCol="0" anchor="ctr"/>
          <a:lstStyle/>
          <a:p>
            <a:pPr marL="0" indent="0">
              <a:buNone/>
            </a:pPr>
            <a:r>
              <a:rPr lang="en-US" sz="1600" dirty="0">
                <a:solidFill>
                  <a:srgbClr val="FFFFFF"/>
                </a:solidFill>
                <a:latin typeface="Montserrat" pitchFamily="34" charset="0"/>
                <a:ea typeface="Montserrat" pitchFamily="34" charset="-122"/>
                <a:cs typeface="Montserrat" pitchFamily="34" charset="-120"/>
              </a:rPr>
              <a:t>Bettyjo Bouchey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oran Desert"/>
          <p:cNvPicPr>
            <a:picLocks noChangeAspect="1"/>
          </p:cNvPicPr>
          <p:nvPr/>
        </p:nvPicPr>
        <p:blipFill>
          <a:blip r:embed="rId3"/>
          <a:srcRect t="3000" b="6763"/>
          <a:stretch>
            <a:fillRect/>
          </a:stretch>
        </p:blipFill>
        <p:spPr>
          <a:xfrm>
            <a:off x="0" y="0"/>
            <a:ext cx="3800000" cy="5143500"/>
          </a:xfrm>
          <a:prstGeom prst="rect">
            <a:avLst/>
          </a:prstGeom>
        </p:spPr>
      </p:pic>
      <p:sp>
        <p:nvSpPr>
          <p:cNvPr id="3" name="Eyebrow"/>
          <p:cNvSpPr/>
          <p:nvPr/>
        </p:nvSpPr>
        <p:spPr>
          <a:xfrm>
            <a:off x="4150000" y="470000"/>
            <a:ext cx="4600000" cy="300000"/>
          </a:xfrm>
          <a:prstGeom prst="rect">
            <a:avLst/>
          </a:prstGeom>
          <a:noFill/>
        </p:spPr>
        <p:txBody>
          <a:bodyPr wrap="square" lIns="0" tIns="0" rIns="0" bIns="0" rtlCol="0" anchor="ctr"/>
          <a:lstStyle/>
          <a:p>
            <a:pPr marL="0" indent="0" algn="l">
              <a:buNone/>
            </a:pPr>
            <a:r>
              <a:rPr lang="en-US" sz="1300" b="1" spc="240">
                <a:solidFill>
                  <a:srgbClr val="007D84"/>
                </a:solidFill>
                <a:latin typeface="Oswald" pitchFamily="34" charset="0"/>
                <a:ea typeface="Oswald" pitchFamily="34" charset="-122"/>
                <a:cs typeface="Oswald" pitchFamily="34" charset="-120"/>
              </a:rPr>
              <a:t>LAND ACKNOWLEDGEMENT</a:t>
            </a:r>
            <a:endParaRPr lang="en-US" sz="1300"/>
          </a:p>
        </p:txBody>
      </p:sp>
      <p:sp>
        <p:nvSpPr>
          <p:cNvPr id="4" name="Header"/>
          <p:cNvSpPr/>
          <p:nvPr/>
        </p:nvSpPr>
        <p:spPr>
          <a:xfrm>
            <a:off x="4150000" y="800000"/>
            <a:ext cx="4600000" cy="820000"/>
          </a:xfrm>
          <a:prstGeom prst="rect">
            <a:avLst/>
          </a:prstGeom>
          <a:noFill/>
        </p:spPr>
        <p:txBody>
          <a:bodyPr wrap="square" lIns="0" tIns="0" rIns="0" bIns="0" rtlCol="0" anchor="t"/>
          <a:lstStyle/>
          <a:p>
            <a:pPr marL="0" indent="0" algn="l">
              <a:buNone/>
            </a:pPr>
            <a:r>
              <a:rPr lang="en-US" sz="2200" b="1">
                <a:solidFill>
                  <a:srgbClr val="0C234B"/>
                </a:solidFill>
                <a:latin typeface="Montserrat" pitchFamily="34" charset="0"/>
                <a:ea typeface="Montserrat" pitchFamily="34" charset="-122"/>
                <a:cs typeface="Montserrat" pitchFamily="34" charset="-120"/>
              </a:rPr>
              <a:t>Honoring the land and its original peoples</a:t>
            </a:r>
            <a:endParaRPr lang="en-US" sz="2200"/>
          </a:p>
        </p:txBody>
      </p:sp>
      <p:sp>
        <p:nvSpPr>
          <p:cNvPr id="5" name="Statement"/>
          <p:cNvSpPr/>
          <p:nvPr/>
        </p:nvSpPr>
        <p:spPr>
          <a:xfrm>
            <a:off x="4150000" y="1700000"/>
            <a:ext cx="4600000" cy="1720000"/>
          </a:xfrm>
          <a:prstGeom prst="rect">
            <a:avLst/>
          </a:prstGeom>
          <a:noFill/>
        </p:spPr>
        <p:txBody>
          <a:bodyPr wrap="square" lIns="0" tIns="0" rIns="0" bIns="0" rtlCol="0" anchor="t"/>
          <a:lstStyle/>
          <a:p>
            <a:pPr marL="0" indent="0" algn="l">
              <a:lnSpc>
                <a:spcPct val="124000"/>
              </a:lnSpc>
              <a:buNone/>
            </a:pPr>
            <a:r>
              <a:rPr lang="en-US" sz="1350" i="1">
                <a:solidFill>
                  <a:srgbClr val="0C234B"/>
                </a:solidFill>
                <a:latin typeface="EB Garamond" pitchFamily="34" charset="0"/>
                <a:ea typeface="EB Garamond" pitchFamily="34" charset="-122"/>
                <a:cs typeface="EB Garamond" pitchFamily="34" charset="-120"/>
              </a:rPr>
              <a:t>We respectfully acknowledge the University of Arizona is on the land and territories of Indigenous peoples. The University strives to build sustainable relationships with sovereign Native Nations and Indigenous communities through education offerings, partnerships, and community service.</a:t>
            </a:r>
            <a:endParaRPr lang="en-US" sz="1350"/>
          </a:p>
        </p:txBody>
      </p:sp>
      <p:sp>
        <p:nvSpPr>
          <p:cNvPr id="6" name="Stat22"/>
          <p:cNvSpPr/>
          <p:nvPr/>
        </p:nvSpPr>
        <p:spPr>
          <a:xfrm>
            <a:off x="4150000" y="3620000"/>
            <a:ext cx="1150000" cy="660000"/>
          </a:xfrm>
          <a:prstGeom prst="rect">
            <a:avLst/>
          </a:prstGeom>
          <a:noFill/>
        </p:spPr>
        <p:txBody>
          <a:bodyPr wrap="square" lIns="0" tIns="0" rIns="0" bIns="0" rtlCol="0" anchor="b"/>
          <a:lstStyle/>
          <a:p>
            <a:pPr marL="0" indent="0" algn="l">
              <a:buNone/>
            </a:pPr>
            <a:r>
              <a:rPr lang="en-US" sz="4000" b="1">
                <a:solidFill>
                  <a:srgbClr val="007D84"/>
                </a:solidFill>
                <a:latin typeface="Montserrat" pitchFamily="34" charset="0"/>
                <a:ea typeface="Montserrat" pitchFamily="34" charset="-122"/>
                <a:cs typeface="Montserrat" pitchFamily="34" charset="-120"/>
              </a:rPr>
              <a:t>22</a:t>
            </a:r>
            <a:endParaRPr lang="en-US" sz="4000"/>
          </a:p>
        </p:txBody>
      </p:sp>
      <p:sp>
        <p:nvSpPr>
          <p:cNvPr id="7" name="Stat22Label"/>
          <p:cNvSpPr/>
          <p:nvPr/>
        </p:nvSpPr>
        <p:spPr>
          <a:xfrm>
            <a:off x="4150000" y="4330000"/>
            <a:ext cx="2100000" cy="640000"/>
          </a:xfrm>
          <a:prstGeom prst="rect">
            <a:avLst/>
          </a:prstGeom>
          <a:noFill/>
        </p:spPr>
        <p:txBody>
          <a:bodyPr wrap="square" lIns="0" tIns="0" rIns="0" bIns="0" rtlCol="0" anchor="t"/>
          <a:lstStyle/>
          <a:p>
            <a:pPr marL="0" indent="0" algn="l">
              <a:lnSpc>
                <a:spcPct val="118000"/>
              </a:lnSpc>
              <a:buNone/>
            </a:pPr>
            <a:r>
              <a:rPr lang="en-US" sz="1050">
                <a:solidFill>
                  <a:srgbClr val="5B6472"/>
                </a:solidFill>
                <a:latin typeface="Montserrat" pitchFamily="34" charset="0"/>
                <a:ea typeface="Montserrat" pitchFamily="34" charset="-122"/>
                <a:cs typeface="Montserrat" pitchFamily="34" charset="-120"/>
              </a:rPr>
              <a:t>federally recognized tribal nations across Arizona</a:t>
            </a:r>
            <a:endParaRPr lang="en-US" sz="1050"/>
          </a:p>
        </p:txBody>
      </p:sp>
      <p:sp>
        <p:nvSpPr>
          <p:cNvPr id="8" name="StatPeoples"/>
          <p:cNvSpPr/>
          <p:nvPr/>
        </p:nvSpPr>
        <p:spPr>
          <a:xfrm>
            <a:off x="6500000" y="3860000"/>
            <a:ext cx="2300000" cy="420000"/>
          </a:xfrm>
          <a:prstGeom prst="rect">
            <a:avLst/>
          </a:prstGeom>
          <a:noFill/>
        </p:spPr>
        <p:txBody>
          <a:bodyPr wrap="square" lIns="0" tIns="0" rIns="0" bIns="0" rtlCol="0" anchor="b"/>
          <a:lstStyle/>
          <a:p>
            <a:pPr marL="0" indent="0" algn="l">
              <a:buNone/>
            </a:pPr>
            <a:r>
              <a:rPr lang="en-US" sz="1500" b="1">
                <a:solidFill>
                  <a:srgbClr val="0C234B"/>
                </a:solidFill>
                <a:latin typeface="Montserrat" pitchFamily="34" charset="0"/>
                <a:ea typeface="Montserrat" pitchFamily="34" charset="-122"/>
                <a:cs typeface="Montserrat" pitchFamily="34" charset="-120"/>
              </a:rPr>
              <a:t>O’odham &amp; Yaqui</a:t>
            </a:r>
            <a:endParaRPr lang="en-US" sz="1500"/>
          </a:p>
        </p:txBody>
      </p:sp>
      <p:sp>
        <p:nvSpPr>
          <p:cNvPr id="9" name="StatPeoplesLabel"/>
          <p:cNvSpPr/>
          <p:nvPr/>
        </p:nvSpPr>
        <p:spPr>
          <a:xfrm>
            <a:off x="6500000" y="4330000"/>
            <a:ext cx="2300000" cy="760000"/>
          </a:xfrm>
          <a:prstGeom prst="rect">
            <a:avLst/>
          </a:prstGeom>
          <a:noFill/>
        </p:spPr>
        <p:txBody>
          <a:bodyPr wrap="square" lIns="0" tIns="0" rIns="0" bIns="0" rtlCol="0" anchor="t"/>
          <a:lstStyle/>
          <a:p>
            <a:pPr marL="0" indent="0" algn="l">
              <a:lnSpc>
                <a:spcPct val="118000"/>
              </a:lnSpc>
              <a:buNone/>
            </a:pPr>
            <a:r>
              <a:rPr lang="en-US" sz="1050">
                <a:solidFill>
                  <a:srgbClr val="5B6472"/>
                </a:solidFill>
                <a:latin typeface="Montserrat" pitchFamily="34" charset="0"/>
                <a:ea typeface="Montserrat" pitchFamily="34" charset="-122"/>
                <a:cs typeface="Montserrat" pitchFamily="34" charset="-120"/>
              </a:rPr>
              <a:t>the peoples whose ancestral homelands include Tucson and the University</a:t>
            </a:r>
            <a:endParaRPr lang="en-US" sz="1050"/>
          </a:p>
        </p:txBody>
      </p:sp>
    </p:spTree>
    <p:extLst>
      <p:ext uri="{BB962C8B-B14F-4D97-AF65-F5344CB8AC3E}">
        <p14:creationId xmlns:p14="http://schemas.microsoft.com/office/powerpoint/2010/main" val="450516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548640" y="384048"/>
            <a:ext cx="1234440" cy="566928"/>
          </a:xfrm>
          <a:prstGeom prst="roundRect">
            <a:avLst>
              <a:gd name="adj" fmla="val 9677"/>
            </a:avLst>
          </a:prstGeom>
          <a:solidFill>
            <a:srgbClr val="007D84"/>
          </a:solidFill>
          <a:ln/>
        </p:spPr>
        <p:txBody>
          <a:bodyPr/>
          <a:lstStyle/>
          <a:p>
            <a:endParaRPr lang="en-US"/>
          </a:p>
        </p:txBody>
      </p:sp>
      <p:sp>
        <p:nvSpPr>
          <p:cNvPr id="3" name="Text 1"/>
          <p:cNvSpPr/>
          <p:nvPr/>
        </p:nvSpPr>
        <p:spPr>
          <a:xfrm>
            <a:off x="548640" y="384048"/>
            <a:ext cx="1234440" cy="566928"/>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Oswald" pitchFamily="34" charset="0"/>
                <a:ea typeface="Oswald" pitchFamily="34" charset="-122"/>
                <a:cs typeface="Oswald" pitchFamily="34" charset="-120"/>
              </a:rPr>
              <a:t>BET 02</a:t>
            </a:r>
            <a:endParaRPr lang="en-US" sz="1300" dirty="0"/>
          </a:p>
        </p:txBody>
      </p:sp>
      <p:sp>
        <p:nvSpPr>
          <p:cNvPr id="4" name="Text 2"/>
          <p:cNvSpPr/>
          <p:nvPr/>
        </p:nvSpPr>
        <p:spPr>
          <a:xfrm>
            <a:off x="1920240" y="365760"/>
            <a:ext cx="6858000" cy="720000"/>
          </a:xfrm>
          <a:prstGeom prst="rect">
            <a:avLst/>
          </a:prstGeom>
          <a:noFill/>
          <a:ln/>
        </p:spPr>
        <p:txBody>
          <a:bodyPr wrap="square" lIns="0" tIns="0" rIns="0" bIns="0" rtlCol="0" anchor="ctr"/>
          <a:lstStyle/>
          <a:p>
            <a:pPr marL="0" indent="0">
              <a:buNone/>
            </a:pPr>
            <a:r>
              <a:rPr lang="en-US" sz="2100" b="1" dirty="0">
                <a:solidFill>
                  <a:srgbClr val="0C234B"/>
                </a:solidFill>
                <a:latin typeface="Montserrat" pitchFamily="34" charset="0"/>
                <a:ea typeface="Montserrat" pitchFamily="34" charset="-122"/>
                <a:cs typeface="Montserrat" pitchFamily="34" charset="-120"/>
              </a:rPr>
              <a:t>Tribal Futures Through Sovereignty, Place, and Partnership</a:t>
            </a:r>
            <a:endParaRPr lang="en-US" sz="2100" dirty="0"/>
          </a:p>
        </p:txBody>
      </p:sp>
      <p:sp>
        <p:nvSpPr>
          <p:cNvPr id="5" name="Shape 3"/>
          <p:cNvSpPr/>
          <p:nvPr/>
        </p:nvSpPr>
        <p:spPr>
          <a:xfrm>
            <a:off x="548640" y="1170432"/>
            <a:ext cx="8046720" cy="548640"/>
          </a:xfrm>
          <a:prstGeom prst="roundRect">
            <a:avLst>
              <a:gd name="adj" fmla="val 13333"/>
            </a:avLst>
          </a:prstGeom>
          <a:solidFill>
            <a:srgbClr val="FFFFFF"/>
          </a:solidFill>
          <a:ln w="19050">
            <a:solidFill>
              <a:srgbClr val="007D84"/>
            </a:solidFill>
            <a:prstDash val="solid"/>
          </a:ln>
        </p:spPr>
        <p:txBody>
          <a:bodyPr/>
          <a:lstStyle/>
          <a:p>
            <a:endParaRPr lang="en-US"/>
          </a:p>
        </p:txBody>
      </p:sp>
      <p:sp>
        <p:nvSpPr>
          <p:cNvPr id="6" name="Text 4"/>
          <p:cNvSpPr/>
          <p:nvPr/>
        </p:nvSpPr>
        <p:spPr>
          <a:xfrm>
            <a:off x="777240" y="1170432"/>
            <a:ext cx="7589520" cy="548640"/>
          </a:xfrm>
          <a:prstGeom prst="rect">
            <a:avLst/>
          </a:prstGeom>
          <a:noFill/>
          <a:ln/>
        </p:spPr>
        <p:txBody>
          <a:bodyPr wrap="square" lIns="0" tIns="0" rIns="0" bIns="0" rtlCol="0" anchor="ctr"/>
          <a:lstStyle/>
          <a:p>
            <a:pPr marL="0" indent="0">
              <a:buNone/>
            </a:pPr>
            <a:r>
              <a:rPr lang="en-US" sz="1200" b="1" kern="0" spc="100" dirty="0">
                <a:solidFill>
                  <a:srgbClr val="007D84"/>
                </a:solidFill>
                <a:latin typeface="Montserrat" pitchFamily="34" charset="0"/>
                <a:ea typeface="Montserrat" pitchFamily="34" charset="-122"/>
                <a:cs typeface="Montserrat" pitchFamily="34" charset="-120"/>
              </a:rPr>
              <a:t>Signature Initiative   </a:t>
            </a:r>
            <a:r>
              <a:rPr lang="en-US" sz="1500" b="1">
                <a:solidFill>
                  <a:srgbClr val="0C234B"/>
                </a:solidFill>
                <a:latin typeface="Montserrat" pitchFamily="34" charset="0"/>
                <a:ea typeface="Montserrat" pitchFamily="34" charset="-122"/>
                <a:cs typeface="Montserrat" pitchFamily="34" charset="-120"/>
              </a:rPr>
              <a:t>Arizona </a:t>
            </a:r>
            <a:r>
              <a:rPr lang="en-US" sz="1500" b="1" dirty="0">
                <a:solidFill>
                  <a:srgbClr val="0C234B"/>
                </a:solidFill>
                <a:latin typeface="Montserrat" pitchFamily="34" charset="0"/>
                <a:ea typeface="Montserrat" pitchFamily="34" charset="-122"/>
                <a:cs typeface="Montserrat" pitchFamily="34" charset="-120"/>
              </a:rPr>
              <a:t>Tribal Futures </a:t>
            </a:r>
            <a:r>
              <a:rPr lang="en-US" sz="1500" b="1">
                <a:solidFill>
                  <a:srgbClr val="0C234B"/>
                </a:solidFill>
                <a:latin typeface="Montserrat" pitchFamily="34" charset="0"/>
                <a:ea typeface="Montserrat" pitchFamily="34" charset="-122"/>
                <a:cs typeface="Montserrat" pitchFamily="34" charset="-120"/>
              </a:rPr>
              <a:t>Network</a:t>
            </a:r>
            <a:endParaRPr lang="en-US" sz="1200" dirty="0"/>
          </a:p>
        </p:txBody>
      </p:sp>
      <p:sp>
        <p:nvSpPr>
          <p:cNvPr id="7" name="Text 5"/>
          <p:cNvSpPr/>
          <p:nvPr/>
        </p:nvSpPr>
        <p:spPr>
          <a:xfrm>
            <a:off x="548640" y="1920240"/>
            <a:ext cx="8046720" cy="274320"/>
          </a:xfrm>
          <a:prstGeom prst="rect">
            <a:avLst/>
          </a:prstGeom>
          <a:noFill/>
          <a:ln/>
        </p:spPr>
        <p:txBody>
          <a:bodyPr wrap="square" lIns="0" tIns="0" rIns="0" bIns="0" rtlCol="0" anchor="ctr"/>
          <a:lstStyle/>
          <a:p>
            <a:pPr marL="0" indent="0" algn="l">
              <a:buNone/>
            </a:pPr>
            <a:r>
              <a:rPr lang="en-US" sz="1100" b="1" kern="0" spc="300" dirty="0">
                <a:solidFill>
                  <a:srgbClr val="007D84"/>
                </a:solidFill>
                <a:latin typeface="Oswald" pitchFamily="34" charset="0"/>
                <a:ea typeface="Oswald" pitchFamily="34" charset="-122"/>
                <a:cs typeface="Oswald" pitchFamily="34" charset="-120"/>
              </a:rPr>
              <a:t>CO-CREATED FUTURE: BUILT WITH, NEVER FOR.</a:t>
            </a:r>
            <a:endParaRPr lang="en-US" sz="1100" dirty="0"/>
          </a:p>
        </p:txBody>
      </p:sp>
      <p:sp>
        <p:nvSpPr>
          <p:cNvPr id="8" name="Chip 0"/>
          <p:cNvSpPr/>
          <p:nvPr/>
        </p:nvSpPr>
        <p:spPr>
          <a:xfrm>
            <a:off x="1737360" y="2550150"/>
            <a:ext cx="2650000" cy="430000"/>
          </a:xfrm>
          <a:prstGeom prst="roundRect">
            <a:avLst>
              <a:gd name="adj" fmla="val 12000"/>
            </a:avLst>
          </a:prstGeom>
          <a:solidFill>
            <a:srgbClr val="FFFFFF"/>
          </a:solidFill>
          <a:ln/>
          <a:effectLst>
            <a:outerShdw blurRad="88900" dist="38100" dir="8100000" algn="bl" rotWithShape="0">
              <a:srgbClr val="0C234B">
                <a:alpha val="15000"/>
              </a:srgbClr>
            </a:outerShdw>
          </a:effectLst>
        </p:spPr>
        <p:txBody>
          <a:bodyPr/>
          <a:lstStyle/>
          <a:p>
            <a:endParaRPr lang="en-US"/>
          </a:p>
        </p:txBody>
      </p:sp>
      <p:sp>
        <p:nvSpPr>
          <p:cNvPr id="9" name="Dot 0"/>
          <p:cNvSpPr/>
          <p:nvPr/>
        </p:nvSpPr>
        <p:spPr>
          <a:xfrm>
            <a:off x="1887360" y="2665150"/>
            <a:ext cx="200000" cy="200000"/>
          </a:xfrm>
          <a:prstGeom prst="ellipse">
            <a:avLst/>
          </a:prstGeom>
          <a:solidFill>
            <a:srgbClr val="007D84"/>
          </a:solidFill>
          <a:ln/>
        </p:spPr>
        <p:txBody>
          <a:bodyPr/>
          <a:lstStyle/>
          <a:p>
            <a:endParaRPr lang="en-US"/>
          </a:p>
        </p:txBody>
      </p:sp>
      <p:sp>
        <p:nvSpPr>
          <p:cNvPr id="10" name="Label 0"/>
          <p:cNvSpPr/>
          <p:nvPr/>
        </p:nvSpPr>
        <p:spPr>
          <a:xfrm>
            <a:off x="2157360" y="2550150"/>
            <a:ext cx="2120000" cy="430000"/>
          </a:xfrm>
          <a:prstGeom prst="rect">
            <a:avLst/>
          </a:prstGeom>
          <a:noFill/>
          <a:ln/>
        </p:spPr>
        <p:txBody>
          <a:bodyPr wrap="square" lIns="0" tIns="0" rIns="0" bIns="0" rtlCol="0" anchor="ctr"/>
          <a:lstStyle/>
          <a:p>
            <a:pPr marL="0" indent="0" algn="l">
              <a:buNone/>
            </a:pPr>
            <a:r>
              <a:rPr lang="en-US" sz="1000" b="1">
                <a:solidFill>
                  <a:srgbClr val="0C234B"/>
                </a:solidFill>
                <a:latin typeface="Montserrat" pitchFamily="34" charset="0"/>
                <a:ea typeface="Montserrat" pitchFamily="34" charset="-122"/>
                <a:cs typeface="Montserrat" pitchFamily="34" charset="-120"/>
              </a:rPr>
              <a:t>Tribal Microcampuses</a:t>
            </a:r>
            <a:endParaRPr lang="en-US" sz="1000"/>
          </a:p>
        </p:txBody>
      </p:sp>
      <p:sp>
        <p:nvSpPr>
          <p:cNvPr id="20" name="Chip 4"/>
          <p:cNvSpPr/>
          <p:nvPr/>
        </p:nvSpPr>
        <p:spPr>
          <a:xfrm>
            <a:off x="4615360" y="2550150"/>
            <a:ext cx="2650000" cy="430000"/>
          </a:xfrm>
          <a:prstGeom prst="roundRect">
            <a:avLst>
              <a:gd name="adj" fmla="val 12000"/>
            </a:avLst>
          </a:prstGeom>
          <a:solidFill>
            <a:srgbClr val="FFFFFF"/>
          </a:solidFill>
          <a:ln/>
          <a:effectLst>
            <a:outerShdw blurRad="88900" dist="38100" dir="8100000" algn="bl" rotWithShape="0">
              <a:srgbClr val="0C234B">
                <a:alpha val="15000"/>
              </a:srgbClr>
            </a:outerShdw>
          </a:effectLst>
        </p:spPr>
        <p:txBody>
          <a:bodyPr/>
          <a:lstStyle/>
          <a:p>
            <a:endParaRPr lang="en-US"/>
          </a:p>
        </p:txBody>
      </p:sp>
      <p:sp>
        <p:nvSpPr>
          <p:cNvPr id="21" name="Dot 4"/>
          <p:cNvSpPr/>
          <p:nvPr/>
        </p:nvSpPr>
        <p:spPr>
          <a:xfrm>
            <a:off x="4765360" y="2665150"/>
            <a:ext cx="200000" cy="200000"/>
          </a:xfrm>
          <a:prstGeom prst="ellipse">
            <a:avLst/>
          </a:prstGeom>
          <a:solidFill>
            <a:srgbClr val="0C234B"/>
          </a:solidFill>
          <a:ln/>
        </p:spPr>
        <p:txBody>
          <a:bodyPr/>
          <a:lstStyle/>
          <a:p>
            <a:endParaRPr lang="en-US"/>
          </a:p>
        </p:txBody>
      </p:sp>
      <p:sp>
        <p:nvSpPr>
          <p:cNvPr id="22" name="Label 4"/>
          <p:cNvSpPr/>
          <p:nvPr/>
        </p:nvSpPr>
        <p:spPr>
          <a:xfrm>
            <a:off x="5035360" y="2550150"/>
            <a:ext cx="2120000" cy="430000"/>
          </a:xfrm>
          <a:prstGeom prst="rect">
            <a:avLst/>
          </a:prstGeom>
          <a:noFill/>
          <a:ln/>
        </p:spPr>
        <p:txBody>
          <a:bodyPr wrap="square" lIns="0" tIns="0" rIns="0" bIns="0" rtlCol="0" anchor="ctr"/>
          <a:lstStyle/>
          <a:p>
            <a:pPr marL="0" indent="0" algn="l">
              <a:buNone/>
            </a:pPr>
            <a:r>
              <a:rPr lang="en-US" sz="1000" b="1">
                <a:solidFill>
                  <a:srgbClr val="0C234B"/>
                </a:solidFill>
                <a:latin typeface="Montserrat" pitchFamily="34" charset="0"/>
                <a:ea typeface="Montserrat" pitchFamily="34" charset="-122"/>
                <a:cs typeface="Montserrat" pitchFamily="34" charset="-120"/>
              </a:rPr>
              <a:t>Workforce development pathways</a:t>
            </a:r>
            <a:endParaRPr lang="en-US" sz="1000"/>
          </a:p>
        </p:txBody>
      </p:sp>
      <p:sp>
        <p:nvSpPr>
          <p:cNvPr id="26" name="Chip 6"/>
          <p:cNvSpPr/>
          <p:nvPr/>
        </p:nvSpPr>
        <p:spPr>
          <a:xfrm>
            <a:off x="1737360" y="3360150"/>
            <a:ext cx="2650000" cy="430000"/>
          </a:xfrm>
          <a:prstGeom prst="roundRect">
            <a:avLst>
              <a:gd name="adj" fmla="val 12000"/>
            </a:avLst>
          </a:prstGeom>
          <a:solidFill>
            <a:srgbClr val="FFFFFF"/>
          </a:solidFill>
          <a:ln/>
          <a:effectLst>
            <a:outerShdw blurRad="88900" dist="38100" dir="8100000" algn="bl" rotWithShape="0">
              <a:srgbClr val="0C234B">
                <a:alpha val="15000"/>
              </a:srgbClr>
            </a:outerShdw>
          </a:effectLst>
        </p:spPr>
        <p:txBody>
          <a:bodyPr/>
          <a:lstStyle/>
          <a:p>
            <a:endParaRPr lang="en-US"/>
          </a:p>
        </p:txBody>
      </p:sp>
      <p:sp>
        <p:nvSpPr>
          <p:cNvPr id="27" name="Dot 6"/>
          <p:cNvSpPr/>
          <p:nvPr/>
        </p:nvSpPr>
        <p:spPr>
          <a:xfrm>
            <a:off x="1887360" y="3475150"/>
            <a:ext cx="200000" cy="200000"/>
          </a:xfrm>
          <a:prstGeom prst="ellipse">
            <a:avLst/>
          </a:prstGeom>
          <a:solidFill>
            <a:srgbClr val="A95C42"/>
          </a:solidFill>
          <a:ln/>
        </p:spPr>
        <p:txBody>
          <a:bodyPr/>
          <a:lstStyle/>
          <a:p>
            <a:endParaRPr lang="en-US"/>
          </a:p>
        </p:txBody>
      </p:sp>
      <p:sp>
        <p:nvSpPr>
          <p:cNvPr id="28" name="Label 6"/>
          <p:cNvSpPr/>
          <p:nvPr/>
        </p:nvSpPr>
        <p:spPr>
          <a:xfrm>
            <a:off x="2157360" y="3360150"/>
            <a:ext cx="2120000" cy="430000"/>
          </a:xfrm>
          <a:prstGeom prst="rect">
            <a:avLst/>
          </a:prstGeom>
          <a:noFill/>
          <a:ln/>
        </p:spPr>
        <p:txBody>
          <a:bodyPr wrap="square" lIns="0" tIns="0" rIns="0" bIns="0" rtlCol="0" anchor="ctr"/>
          <a:lstStyle/>
          <a:p>
            <a:pPr marL="0" indent="0" algn="l">
              <a:buNone/>
            </a:pPr>
            <a:r>
              <a:rPr lang="en-US" sz="1000" b="1" dirty="0">
                <a:solidFill>
                  <a:srgbClr val="0C234B"/>
                </a:solidFill>
                <a:latin typeface="Montserrat" pitchFamily="34" charset="0"/>
                <a:ea typeface="Montserrat" pitchFamily="34" charset="-122"/>
                <a:cs typeface="Montserrat" pitchFamily="34" charset="-120"/>
              </a:rPr>
              <a:t>Digital inclusion and broadband access</a:t>
            </a:r>
            <a:endParaRPr lang="en-US" sz="1000" dirty="0"/>
          </a:p>
        </p:txBody>
      </p:sp>
      <p:sp>
        <p:nvSpPr>
          <p:cNvPr id="29" name="Chip 7"/>
          <p:cNvSpPr/>
          <p:nvPr/>
        </p:nvSpPr>
        <p:spPr>
          <a:xfrm>
            <a:off x="4615360" y="3360150"/>
            <a:ext cx="2650000" cy="430000"/>
          </a:xfrm>
          <a:prstGeom prst="roundRect">
            <a:avLst>
              <a:gd name="adj" fmla="val 12000"/>
            </a:avLst>
          </a:prstGeom>
          <a:solidFill>
            <a:srgbClr val="FFFFFF"/>
          </a:solidFill>
          <a:ln/>
          <a:effectLst>
            <a:outerShdw blurRad="88900" dist="38100" dir="8100000" algn="bl" rotWithShape="0">
              <a:srgbClr val="0C234B">
                <a:alpha val="15000"/>
              </a:srgbClr>
            </a:outerShdw>
          </a:effectLst>
        </p:spPr>
        <p:txBody>
          <a:bodyPr/>
          <a:lstStyle/>
          <a:p>
            <a:endParaRPr lang="en-US"/>
          </a:p>
        </p:txBody>
      </p:sp>
      <p:sp>
        <p:nvSpPr>
          <p:cNvPr id="30" name="Dot 7"/>
          <p:cNvSpPr/>
          <p:nvPr/>
        </p:nvSpPr>
        <p:spPr>
          <a:xfrm>
            <a:off x="4765360" y="3475150"/>
            <a:ext cx="200000" cy="200000"/>
          </a:xfrm>
          <a:prstGeom prst="ellipse">
            <a:avLst/>
          </a:prstGeom>
          <a:solidFill>
            <a:srgbClr val="007D84"/>
          </a:solidFill>
          <a:ln/>
        </p:spPr>
        <p:txBody>
          <a:bodyPr/>
          <a:lstStyle/>
          <a:p>
            <a:endParaRPr lang="en-US"/>
          </a:p>
        </p:txBody>
      </p:sp>
      <p:sp>
        <p:nvSpPr>
          <p:cNvPr id="31" name="Label 7"/>
          <p:cNvSpPr/>
          <p:nvPr/>
        </p:nvSpPr>
        <p:spPr>
          <a:xfrm>
            <a:off x="5035360" y="3360150"/>
            <a:ext cx="2120000" cy="430000"/>
          </a:xfrm>
          <a:prstGeom prst="rect">
            <a:avLst/>
          </a:prstGeom>
          <a:noFill/>
          <a:ln/>
        </p:spPr>
        <p:txBody>
          <a:bodyPr wrap="square" lIns="0" tIns="0" rIns="0" bIns="0" rtlCol="0" anchor="ctr"/>
          <a:lstStyle/>
          <a:p>
            <a:pPr marL="0" indent="0" algn="l">
              <a:buNone/>
            </a:pPr>
            <a:r>
              <a:rPr lang="en-US" sz="1000" b="1">
                <a:solidFill>
                  <a:srgbClr val="0C234B"/>
                </a:solidFill>
                <a:latin typeface="Montserrat" pitchFamily="34" charset="0"/>
                <a:ea typeface="Montserrat" pitchFamily="34" charset="-122"/>
                <a:cs typeface="Montserrat" pitchFamily="34" charset="-120"/>
              </a:rPr>
              <a:t>Dual enrollment and transfer pathways</a:t>
            </a:r>
            <a:endParaRPr lang="en-US" sz="1000"/>
          </a:p>
        </p:txBody>
      </p:sp>
      <p:sp>
        <p:nvSpPr>
          <p:cNvPr id="35" name="Text 21"/>
          <p:cNvSpPr/>
          <p:nvPr/>
        </p:nvSpPr>
        <p:spPr>
          <a:xfrm>
            <a:off x="502920" y="3977640"/>
            <a:ext cx="8138160" cy="457200"/>
          </a:xfrm>
          <a:prstGeom prst="rect">
            <a:avLst/>
          </a:prstGeom>
          <a:noFill/>
          <a:ln/>
        </p:spPr>
        <p:txBody>
          <a:bodyPr wrap="square" rtlCol="0" anchor="ctr"/>
          <a:lstStyle/>
          <a:p>
            <a:pPr marL="0" indent="0" algn="ctr">
              <a:buNone/>
            </a:pPr>
            <a:r>
              <a:rPr lang="en-US" sz="1400" i="1" dirty="0">
                <a:solidFill>
                  <a:srgbClr val="5B6472"/>
                </a:solidFill>
                <a:latin typeface="EB Garamond" pitchFamily="34" charset="0"/>
                <a:ea typeface="EB Garamond" pitchFamily="34" charset="-122"/>
                <a:cs typeface="EB Garamond" pitchFamily="34" charset="-120"/>
              </a:rPr>
              <a:t>Moving the university closer to communities: a place-based pathway system built with </a:t>
            </a:r>
            <a:br>
              <a:rPr lang="en-US" sz="1400" i="1" dirty="0">
                <a:solidFill>
                  <a:srgbClr val="5B6472"/>
                </a:solidFill>
                <a:latin typeface="EB Garamond" pitchFamily="34" charset="0"/>
                <a:ea typeface="EB Garamond" pitchFamily="34" charset="-122"/>
                <a:cs typeface="EB Garamond" pitchFamily="34" charset="-120"/>
              </a:rPr>
            </a:br>
            <a:r>
              <a:rPr lang="en-US" sz="1400" i="1" dirty="0">
                <a:solidFill>
                  <a:srgbClr val="5B6472"/>
                </a:solidFill>
                <a:latin typeface="EB Garamond" pitchFamily="34" charset="0"/>
                <a:ea typeface="EB Garamond" pitchFamily="34" charset="-122"/>
                <a:cs typeface="EB Garamond" pitchFamily="34" charset="-120"/>
              </a:rPr>
              <a:t>Arizona’s Tribal Nations, never delivered to them.</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548640" y="384048"/>
            <a:ext cx="1234440" cy="566928"/>
          </a:xfrm>
          <a:prstGeom prst="roundRect">
            <a:avLst>
              <a:gd name="adj" fmla="val 9677"/>
            </a:avLst>
          </a:prstGeom>
          <a:solidFill>
            <a:srgbClr val="378DBD"/>
          </a:solidFill>
          <a:ln/>
        </p:spPr>
        <p:txBody>
          <a:bodyPr/>
          <a:lstStyle/>
          <a:p>
            <a:endParaRPr lang="en-US"/>
          </a:p>
        </p:txBody>
      </p:sp>
      <p:sp>
        <p:nvSpPr>
          <p:cNvPr id="3" name="Text 1"/>
          <p:cNvSpPr/>
          <p:nvPr/>
        </p:nvSpPr>
        <p:spPr>
          <a:xfrm>
            <a:off x="548640" y="384048"/>
            <a:ext cx="1234440" cy="566928"/>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Oswald" pitchFamily="34" charset="0"/>
                <a:ea typeface="Oswald" pitchFamily="34" charset="-122"/>
                <a:cs typeface="Oswald" pitchFamily="34" charset="-120"/>
              </a:rPr>
              <a:t>BET 03</a:t>
            </a:r>
            <a:endParaRPr lang="en-US" sz="1300" dirty="0"/>
          </a:p>
        </p:txBody>
      </p:sp>
      <p:sp>
        <p:nvSpPr>
          <p:cNvPr id="4" name="Text 2"/>
          <p:cNvSpPr/>
          <p:nvPr/>
        </p:nvSpPr>
        <p:spPr>
          <a:xfrm>
            <a:off x="1920240" y="365760"/>
            <a:ext cx="6675120" cy="603504"/>
          </a:xfrm>
          <a:prstGeom prst="rect">
            <a:avLst/>
          </a:prstGeom>
          <a:noFill/>
          <a:ln/>
        </p:spPr>
        <p:txBody>
          <a:bodyPr wrap="square" lIns="0" tIns="0" rIns="0" bIns="0" rtlCol="0" anchor="ctr"/>
          <a:lstStyle/>
          <a:p>
            <a:pPr marL="0" indent="0">
              <a:buNone/>
            </a:pPr>
            <a:r>
              <a:rPr lang="en-US" sz="2500" b="1" dirty="0">
                <a:solidFill>
                  <a:srgbClr val="0C234B"/>
                </a:solidFill>
                <a:latin typeface="Montserrat" pitchFamily="34" charset="0"/>
                <a:ea typeface="Montserrat" pitchFamily="34" charset="-122"/>
                <a:cs typeface="Montserrat" pitchFamily="34" charset="-120"/>
              </a:rPr>
              <a:t>Research-Powered Pathways</a:t>
            </a:r>
            <a:endParaRPr lang="en-US" sz="2500" dirty="0"/>
          </a:p>
        </p:txBody>
      </p:sp>
      <p:sp>
        <p:nvSpPr>
          <p:cNvPr id="5" name="Shape 3"/>
          <p:cNvSpPr/>
          <p:nvPr/>
        </p:nvSpPr>
        <p:spPr>
          <a:xfrm>
            <a:off x="548640" y="1170432"/>
            <a:ext cx="8046720" cy="548640"/>
          </a:xfrm>
          <a:prstGeom prst="roundRect">
            <a:avLst>
              <a:gd name="adj" fmla="val 13333"/>
            </a:avLst>
          </a:prstGeom>
          <a:solidFill>
            <a:srgbClr val="FFFFFF"/>
          </a:solidFill>
          <a:ln w="19050">
            <a:solidFill>
              <a:srgbClr val="378DBD"/>
            </a:solidFill>
            <a:prstDash val="solid"/>
          </a:ln>
        </p:spPr>
        <p:txBody>
          <a:bodyPr/>
          <a:lstStyle/>
          <a:p>
            <a:endParaRPr lang="en-US"/>
          </a:p>
        </p:txBody>
      </p:sp>
      <p:sp>
        <p:nvSpPr>
          <p:cNvPr id="6" name="Text 4"/>
          <p:cNvSpPr/>
          <p:nvPr/>
        </p:nvSpPr>
        <p:spPr>
          <a:xfrm>
            <a:off x="777240" y="1170432"/>
            <a:ext cx="7589520" cy="548640"/>
          </a:xfrm>
          <a:prstGeom prst="rect">
            <a:avLst/>
          </a:prstGeom>
          <a:noFill/>
          <a:ln/>
        </p:spPr>
        <p:txBody>
          <a:bodyPr wrap="square" lIns="0" tIns="0" rIns="0" bIns="0" rtlCol="0" anchor="ctr"/>
          <a:lstStyle/>
          <a:p>
            <a:pPr marL="0" indent="0">
              <a:buNone/>
            </a:pPr>
            <a:r>
              <a:rPr lang="en-US" sz="1200" b="1" kern="0" spc="100" dirty="0">
                <a:solidFill>
                  <a:srgbClr val="378DBD"/>
                </a:solidFill>
                <a:latin typeface="Montserrat" pitchFamily="34" charset="0"/>
                <a:ea typeface="Montserrat" pitchFamily="34" charset="-122"/>
                <a:cs typeface="Montserrat" pitchFamily="34" charset="-120"/>
              </a:rPr>
              <a:t>Signature Initiative   </a:t>
            </a:r>
            <a:r>
              <a:rPr lang="en-US" sz="1500" b="1" dirty="0">
                <a:solidFill>
                  <a:srgbClr val="0C234B"/>
                </a:solidFill>
                <a:latin typeface="Montserrat" pitchFamily="34" charset="0"/>
                <a:ea typeface="Montserrat" pitchFamily="34" charset="-122"/>
                <a:cs typeface="Montserrat" pitchFamily="34" charset="-120"/>
              </a:rPr>
              <a:t>Grand Challenge Pathways</a:t>
            </a:r>
            <a:endParaRPr lang="en-US" sz="1200" dirty="0"/>
          </a:p>
        </p:txBody>
      </p:sp>
      <p:sp>
        <p:nvSpPr>
          <p:cNvPr id="7" name="Text 5"/>
          <p:cNvSpPr/>
          <p:nvPr/>
        </p:nvSpPr>
        <p:spPr>
          <a:xfrm>
            <a:off x="548640" y="1920240"/>
            <a:ext cx="8046720" cy="274320"/>
          </a:xfrm>
          <a:prstGeom prst="rect">
            <a:avLst/>
          </a:prstGeom>
          <a:noFill/>
          <a:ln/>
        </p:spPr>
        <p:txBody>
          <a:bodyPr wrap="square" lIns="0" tIns="0" rIns="0" bIns="0" rtlCol="0" anchor="ctr"/>
          <a:lstStyle/>
          <a:p>
            <a:pPr marL="0" indent="0" algn="l">
              <a:buNone/>
            </a:pPr>
            <a:r>
              <a:rPr lang="en-US" sz="1100" b="1" kern="0" spc="300" dirty="0">
                <a:solidFill>
                  <a:srgbClr val="378DBD"/>
                </a:solidFill>
                <a:latin typeface="Oswald" pitchFamily="34" charset="0"/>
                <a:ea typeface="Oswald" pitchFamily="34" charset="-122"/>
                <a:cs typeface="Oswald" pitchFamily="34" charset="-120"/>
              </a:rPr>
              <a:t>CONNECT ARIZONA’S RESEARCH STRENGTHS TO LEARNER OPPORTUNITY.</a:t>
            </a:r>
            <a:endParaRPr lang="en-US" sz="1100" dirty="0"/>
          </a:p>
        </p:txBody>
      </p:sp>
      <p:sp>
        <p:nvSpPr>
          <p:cNvPr id="8" name="Shape 6"/>
          <p:cNvSpPr/>
          <p:nvPr/>
        </p:nvSpPr>
        <p:spPr>
          <a:xfrm>
            <a:off x="365760" y="2377440"/>
            <a:ext cx="1572768" cy="1417320"/>
          </a:xfrm>
          <a:prstGeom prst="roundRect">
            <a:avLst>
              <a:gd name="adj" fmla="val 5806"/>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9" name="Shape 7"/>
          <p:cNvSpPr/>
          <p:nvPr/>
        </p:nvSpPr>
        <p:spPr>
          <a:xfrm>
            <a:off x="365760" y="2377440"/>
            <a:ext cx="1572768" cy="109728"/>
          </a:xfrm>
          <a:prstGeom prst="rect">
            <a:avLst/>
          </a:prstGeom>
          <a:solidFill>
            <a:srgbClr val="007D84"/>
          </a:solidFill>
          <a:ln/>
        </p:spPr>
        <p:txBody>
          <a:bodyPr/>
          <a:lstStyle/>
          <a:p>
            <a:endParaRPr lang="en-US"/>
          </a:p>
        </p:txBody>
      </p:sp>
      <p:sp>
        <p:nvSpPr>
          <p:cNvPr id="10" name="Shape 8"/>
          <p:cNvSpPr/>
          <p:nvPr/>
        </p:nvSpPr>
        <p:spPr>
          <a:xfrm>
            <a:off x="877824" y="2670048"/>
            <a:ext cx="548640" cy="548640"/>
          </a:xfrm>
          <a:prstGeom prst="ellipse">
            <a:avLst/>
          </a:prstGeom>
          <a:solidFill>
            <a:srgbClr val="007D84"/>
          </a:solidFill>
          <a:ln/>
        </p:spPr>
        <p:txBody>
          <a:bodyPr/>
          <a:lstStyle/>
          <a:p>
            <a:endParaRPr lang="en-US"/>
          </a:p>
        </p:txBody>
      </p:sp>
      <p:sp>
        <p:nvSpPr>
          <p:cNvPr id="11" name="Text 9"/>
          <p:cNvSpPr/>
          <p:nvPr/>
        </p:nvSpPr>
        <p:spPr>
          <a:xfrm>
            <a:off x="420624" y="3310128"/>
            <a:ext cx="1463040" cy="365760"/>
          </a:xfrm>
          <a:prstGeom prst="rect">
            <a:avLst/>
          </a:prstGeom>
          <a:noFill/>
          <a:ln/>
        </p:spPr>
        <p:txBody>
          <a:bodyPr wrap="square" lIns="0" tIns="0" rIns="0" bIns="0" rtlCol="0" anchor="ctr"/>
          <a:lstStyle/>
          <a:p>
            <a:pPr marL="0" indent="0" algn="ctr">
              <a:buNone/>
            </a:pPr>
            <a:r>
              <a:rPr lang="en-US" sz="1350" b="1" dirty="0">
                <a:solidFill>
                  <a:srgbClr val="0C234B"/>
                </a:solidFill>
                <a:latin typeface="Montserrat" pitchFamily="34" charset="0"/>
                <a:ea typeface="Montserrat" pitchFamily="34" charset="-122"/>
                <a:cs typeface="Montserrat" pitchFamily="34" charset="-120"/>
              </a:rPr>
              <a:t>Water</a:t>
            </a:r>
            <a:endParaRPr lang="en-US" sz="1350" dirty="0"/>
          </a:p>
        </p:txBody>
      </p:sp>
      <p:sp>
        <p:nvSpPr>
          <p:cNvPr id="12" name="Shape 10"/>
          <p:cNvSpPr/>
          <p:nvPr/>
        </p:nvSpPr>
        <p:spPr>
          <a:xfrm>
            <a:off x="2075688" y="2377440"/>
            <a:ext cx="1572768" cy="1417320"/>
          </a:xfrm>
          <a:prstGeom prst="roundRect">
            <a:avLst>
              <a:gd name="adj" fmla="val 5806"/>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3" name="Shape 11"/>
          <p:cNvSpPr/>
          <p:nvPr/>
        </p:nvSpPr>
        <p:spPr>
          <a:xfrm>
            <a:off x="2075688" y="2377440"/>
            <a:ext cx="1572768" cy="109728"/>
          </a:xfrm>
          <a:prstGeom prst="rect">
            <a:avLst/>
          </a:prstGeom>
          <a:solidFill>
            <a:srgbClr val="1E5288"/>
          </a:solidFill>
          <a:ln/>
        </p:spPr>
        <p:txBody>
          <a:bodyPr/>
          <a:lstStyle/>
          <a:p>
            <a:endParaRPr lang="en-US"/>
          </a:p>
        </p:txBody>
      </p:sp>
      <p:sp>
        <p:nvSpPr>
          <p:cNvPr id="14" name="Shape 12"/>
          <p:cNvSpPr/>
          <p:nvPr/>
        </p:nvSpPr>
        <p:spPr>
          <a:xfrm>
            <a:off x="2587752" y="2670048"/>
            <a:ext cx="548640" cy="548640"/>
          </a:xfrm>
          <a:prstGeom prst="ellipse">
            <a:avLst/>
          </a:prstGeom>
          <a:solidFill>
            <a:srgbClr val="1E5288"/>
          </a:solidFill>
          <a:ln/>
        </p:spPr>
        <p:txBody>
          <a:bodyPr/>
          <a:lstStyle/>
          <a:p>
            <a:endParaRPr lang="en-US"/>
          </a:p>
        </p:txBody>
      </p:sp>
      <p:sp>
        <p:nvSpPr>
          <p:cNvPr id="15" name="Text 13"/>
          <p:cNvSpPr/>
          <p:nvPr/>
        </p:nvSpPr>
        <p:spPr>
          <a:xfrm>
            <a:off x="2130552" y="3310128"/>
            <a:ext cx="1463040" cy="365760"/>
          </a:xfrm>
          <a:prstGeom prst="rect">
            <a:avLst/>
          </a:prstGeom>
          <a:noFill/>
          <a:ln/>
        </p:spPr>
        <p:txBody>
          <a:bodyPr wrap="square" lIns="0" tIns="0" rIns="0" bIns="0" rtlCol="0" anchor="ctr"/>
          <a:lstStyle/>
          <a:p>
            <a:pPr marL="0" indent="0" algn="ctr">
              <a:buNone/>
            </a:pPr>
            <a:r>
              <a:rPr lang="en-US" sz="1350" b="1" dirty="0">
                <a:solidFill>
                  <a:srgbClr val="0C234B"/>
                </a:solidFill>
                <a:latin typeface="Montserrat" pitchFamily="34" charset="0"/>
                <a:ea typeface="Montserrat" pitchFamily="34" charset="-122"/>
                <a:cs typeface="Montserrat" pitchFamily="34" charset="-120"/>
              </a:rPr>
              <a:t>Space</a:t>
            </a:r>
            <a:endParaRPr lang="en-US" sz="1350" dirty="0"/>
          </a:p>
        </p:txBody>
      </p:sp>
      <p:sp>
        <p:nvSpPr>
          <p:cNvPr id="16" name="Shape 14"/>
          <p:cNvSpPr/>
          <p:nvPr/>
        </p:nvSpPr>
        <p:spPr>
          <a:xfrm>
            <a:off x="3785616" y="2377440"/>
            <a:ext cx="1572768" cy="1417320"/>
          </a:xfrm>
          <a:prstGeom prst="roundRect">
            <a:avLst>
              <a:gd name="adj" fmla="val 5806"/>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7" name="Shape 15"/>
          <p:cNvSpPr/>
          <p:nvPr/>
        </p:nvSpPr>
        <p:spPr>
          <a:xfrm>
            <a:off x="3785616" y="2377440"/>
            <a:ext cx="1572768" cy="109728"/>
          </a:xfrm>
          <a:prstGeom prst="rect">
            <a:avLst/>
          </a:prstGeom>
          <a:solidFill>
            <a:srgbClr val="EF4056"/>
          </a:solidFill>
          <a:ln/>
        </p:spPr>
        <p:txBody>
          <a:bodyPr/>
          <a:lstStyle/>
          <a:p>
            <a:endParaRPr lang="en-US"/>
          </a:p>
        </p:txBody>
      </p:sp>
      <p:sp>
        <p:nvSpPr>
          <p:cNvPr id="18" name="Shape 16"/>
          <p:cNvSpPr/>
          <p:nvPr/>
        </p:nvSpPr>
        <p:spPr>
          <a:xfrm>
            <a:off x="4297680" y="2670048"/>
            <a:ext cx="548640" cy="548640"/>
          </a:xfrm>
          <a:prstGeom prst="ellipse">
            <a:avLst/>
          </a:prstGeom>
          <a:solidFill>
            <a:srgbClr val="EF4056"/>
          </a:solidFill>
          <a:ln/>
        </p:spPr>
        <p:txBody>
          <a:bodyPr/>
          <a:lstStyle/>
          <a:p>
            <a:endParaRPr lang="en-US"/>
          </a:p>
        </p:txBody>
      </p:sp>
      <p:sp>
        <p:nvSpPr>
          <p:cNvPr id="19" name="Text 17"/>
          <p:cNvSpPr/>
          <p:nvPr/>
        </p:nvSpPr>
        <p:spPr>
          <a:xfrm>
            <a:off x="3840480" y="3310128"/>
            <a:ext cx="1463040" cy="365760"/>
          </a:xfrm>
          <a:prstGeom prst="rect">
            <a:avLst/>
          </a:prstGeom>
          <a:noFill/>
          <a:ln/>
        </p:spPr>
        <p:txBody>
          <a:bodyPr wrap="square" lIns="0" tIns="0" rIns="0" bIns="0" rtlCol="0" anchor="ctr"/>
          <a:lstStyle/>
          <a:p>
            <a:pPr marL="0" indent="0" algn="ctr">
              <a:buNone/>
            </a:pPr>
            <a:r>
              <a:rPr lang="en-US" sz="1350" b="1" dirty="0">
                <a:solidFill>
                  <a:srgbClr val="0C234B"/>
                </a:solidFill>
                <a:latin typeface="Montserrat" pitchFamily="34" charset="0"/>
                <a:ea typeface="Montserrat" pitchFamily="34" charset="-122"/>
                <a:cs typeface="Montserrat" pitchFamily="34" charset="-120"/>
              </a:rPr>
              <a:t>Health</a:t>
            </a:r>
            <a:endParaRPr lang="en-US" sz="1350" dirty="0"/>
          </a:p>
        </p:txBody>
      </p:sp>
      <p:sp>
        <p:nvSpPr>
          <p:cNvPr id="20" name="Shape 18"/>
          <p:cNvSpPr/>
          <p:nvPr/>
        </p:nvSpPr>
        <p:spPr>
          <a:xfrm>
            <a:off x="5495544" y="2377440"/>
            <a:ext cx="1572768" cy="1417320"/>
          </a:xfrm>
          <a:prstGeom prst="roundRect">
            <a:avLst>
              <a:gd name="adj" fmla="val 5806"/>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1" name="Shape 19"/>
          <p:cNvSpPr/>
          <p:nvPr/>
        </p:nvSpPr>
        <p:spPr>
          <a:xfrm>
            <a:off x="5495544" y="2377440"/>
            <a:ext cx="1572768" cy="109728"/>
          </a:xfrm>
          <a:prstGeom prst="rect">
            <a:avLst/>
          </a:prstGeom>
          <a:solidFill>
            <a:srgbClr val="378DBD"/>
          </a:solidFill>
          <a:ln/>
        </p:spPr>
        <p:txBody>
          <a:bodyPr/>
          <a:lstStyle/>
          <a:p>
            <a:endParaRPr lang="en-US"/>
          </a:p>
        </p:txBody>
      </p:sp>
      <p:sp>
        <p:nvSpPr>
          <p:cNvPr id="22" name="Shape 20"/>
          <p:cNvSpPr/>
          <p:nvPr/>
        </p:nvSpPr>
        <p:spPr>
          <a:xfrm>
            <a:off x="6007608" y="2670048"/>
            <a:ext cx="548640" cy="548640"/>
          </a:xfrm>
          <a:prstGeom prst="ellipse">
            <a:avLst/>
          </a:prstGeom>
          <a:solidFill>
            <a:srgbClr val="378DBD"/>
          </a:solidFill>
          <a:ln/>
        </p:spPr>
        <p:txBody>
          <a:bodyPr/>
          <a:lstStyle/>
          <a:p>
            <a:endParaRPr lang="en-US"/>
          </a:p>
        </p:txBody>
      </p:sp>
      <p:sp>
        <p:nvSpPr>
          <p:cNvPr id="23" name="Text 21"/>
          <p:cNvSpPr/>
          <p:nvPr/>
        </p:nvSpPr>
        <p:spPr>
          <a:xfrm>
            <a:off x="5550408" y="3310128"/>
            <a:ext cx="1463040" cy="365760"/>
          </a:xfrm>
          <a:prstGeom prst="rect">
            <a:avLst/>
          </a:prstGeom>
          <a:noFill/>
          <a:ln/>
        </p:spPr>
        <p:txBody>
          <a:bodyPr wrap="square" lIns="0" tIns="0" rIns="0" bIns="0" rtlCol="0" anchor="ctr"/>
          <a:lstStyle/>
          <a:p>
            <a:pPr marL="0" indent="0" algn="ctr">
              <a:buNone/>
            </a:pPr>
            <a:r>
              <a:rPr lang="en-US" sz="1350" b="1" dirty="0">
                <a:solidFill>
                  <a:srgbClr val="0C234B"/>
                </a:solidFill>
                <a:latin typeface="Montserrat" pitchFamily="34" charset="0"/>
                <a:ea typeface="Montserrat" pitchFamily="34" charset="-122"/>
                <a:cs typeface="Montserrat" pitchFamily="34" charset="-120"/>
              </a:rPr>
              <a:t>AI</a:t>
            </a:r>
            <a:endParaRPr lang="en-US" sz="1350" dirty="0"/>
          </a:p>
        </p:txBody>
      </p:sp>
      <p:sp>
        <p:nvSpPr>
          <p:cNvPr id="24" name="Shape 22"/>
          <p:cNvSpPr/>
          <p:nvPr/>
        </p:nvSpPr>
        <p:spPr>
          <a:xfrm>
            <a:off x="7205472" y="2377440"/>
            <a:ext cx="1572768" cy="1417320"/>
          </a:xfrm>
          <a:prstGeom prst="roundRect">
            <a:avLst>
              <a:gd name="adj" fmla="val 5806"/>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5" name="Shape 23"/>
          <p:cNvSpPr/>
          <p:nvPr/>
        </p:nvSpPr>
        <p:spPr>
          <a:xfrm>
            <a:off x="7205472" y="2377440"/>
            <a:ext cx="1572768" cy="109728"/>
          </a:xfrm>
          <a:prstGeom prst="rect">
            <a:avLst/>
          </a:prstGeom>
          <a:solidFill>
            <a:srgbClr val="70B865"/>
          </a:solidFill>
          <a:ln/>
        </p:spPr>
        <p:txBody>
          <a:bodyPr/>
          <a:lstStyle/>
          <a:p>
            <a:endParaRPr lang="en-US"/>
          </a:p>
        </p:txBody>
      </p:sp>
      <p:sp>
        <p:nvSpPr>
          <p:cNvPr id="26" name="Shape 24"/>
          <p:cNvSpPr/>
          <p:nvPr/>
        </p:nvSpPr>
        <p:spPr>
          <a:xfrm>
            <a:off x="7717536" y="2670048"/>
            <a:ext cx="548640" cy="548640"/>
          </a:xfrm>
          <a:prstGeom prst="ellipse">
            <a:avLst/>
          </a:prstGeom>
          <a:solidFill>
            <a:srgbClr val="70B865"/>
          </a:solidFill>
          <a:ln/>
        </p:spPr>
        <p:txBody>
          <a:bodyPr/>
          <a:lstStyle/>
          <a:p>
            <a:endParaRPr lang="en-US"/>
          </a:p>
        </p:txBody>
      </p:sp>
      <p:sp>
        <p:nvSpPr>
          <p:cNvPr id="27" name="Text 25"/>
          <p:cNvSpPr/>
          <p:nvPr/>
        </p:nvSpPr>
        <p:spPr>
          <a:xfrm>
            <a:off x="7260336" y="3310128"/>
            <a:ext cx="1463040" cy="365760"/>
          </a:xfrm>
          <a:prstGeom prst="rect">
            <a:avLst/>
          </a:prstGeom>
          <a:noFill/>
          <a:ln/>
        </p:spPr>
        <p:txBody>
          <a:bodyPr wrap="square" lIns="0" tIns="0" rIns="0" bIns="0" rtlCol="0" anchor="ctr"/>
          <a:lstStyle/>
          <a:p>
            <a:pPr marL="0" indent="0" algn="ctr">
              <a:buNone/>
            </a:pPr>
            <a:r>
              <a:rPr lang="en-US" sz="1350" b="1" dirty="0">
                <a:solidFill>
                  <a:srgbClr val="0C234B"/>
                </a:solidFill>
                <a:latin typeface="Montserrat" pitchFamily="34" charset="0"/>
                <a:ea typeface="Montserrat" pitchFamily="34" charset="-122"/>
                <a:cs typeface="Montserrat" pitchFamily="34" charset="-120"/>
              </a:rPr>
              <a:t>Climate</a:t>
            </a:r>
            <a:endParaRPr lang="en-US" sz="1350" dirty="0"/>
          </a:p>
        </p:txBody>
      </p:sp>
      <p:sp>
        <p:nvSpPr>
          <p:cNvPr id="28" name="Text 26"/>
          <p:cNvSpPr/>
          <p:nvPr/>
        </p:nvSpPr>
        <p:spPr>
          <a:xfrm>
            <a:off x="502920" y="4023360"/>
            <a:ext cx="8138160" cy="457200"/>
          </a:xfrm>
          <a:prstGeom prst="rect">
            <a:avLst/>
          </a:prstGeom>
          <a:noFill/>
          <a:ln/>
        </p:spPr>
        <p:txBody>
          <a:bodyPr wrap="square" rtlCol="0" anchor="ctr"/>
          <a:lstStyle/>
          <a:p>
            <a:pPr marL="0" indent="0" algn="ctr">
              <a:buNone/>
            </a:pPr>
            <a:r>
              <a:rPr lang="en-US" sz="1400" i="1" dirty="0">
                <a:solidFill>
                  <a:srgbClr val="5B6472"/>
                </a:solidFill>
                <a:latin typeface="EB Garamond" pitchFamily="34" charset="0"/>
                <a:ea typeface="EB Garamond" pitchFamily="34" charset="-122"/>
                <a:cs typeface="EB Garamond" pitchFamily="34" charset="-120"/>
              </a:rPr>
              <a:t>Each grand challenge becomes a learning pathway where students work on the problems that define the future.  </a:t>
            </a:r>
          </a:p>
          <a:p>
            <a:pPr marL="0" indent="0" algn="ctr">
              <a:buNone/>
            </a:pPr>
            <a:r>
              <a:rPr lang="en-US" sz="1400" i="1" dirty="0">
                <a:solidFill>
                  <a:srgbClr val="5B6472"/>
                </a:solidFill>
                <a:latin typeface="EB Garamond" pitchFamily="34" charset="0"/>
                <a:ea typeface="EB Garamond" pitchFamily="34" charset="-122"/>
                <a:cs typeface="EB Garamond" pitchFamily="34" charset="-120"/>
              </a:rPr>
              <a:t>From the lab to the world through the power of online.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548640" y="384048"/>
            <a:ext cx="1234440" cy="566928"/>
          </a:xfrm>
          <a:prstGeom prst="roundRect">
            <a:avLst>
              <a:gd name="adj" fmla="val 9677"/>
            </a:avLst>
          </a:prstGeom>
          <a:solidFill>
            <a:srgbClr val="70B865"/>
          </a:solidFill>
          <a:ln/>
        </p:spPr>
        <p:txBody>
          <a:bodyPr/>
          <a:lstStyle/>
          <a:p>
            <a:endParaRPr lang="en-US"/>
          </a:p>
        </p:txBody>
      </p:sp>
      <p:sp>
        <p:nvSpPr>
          <p:cNvPr id="3" name="Text 1"/>
          <p:cNvSpPr/>
          <p:nvPr/>
        </p:nvSpPr>
        <p:spPr>
          <a:xfrm>
            <a:off x="548640" y="384048"/>
            <a:ext cx="1234440" cy="566928"/>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Oswald" pitchFamily="34" charset="0"/>
                <a:ea typeface="Oswald" pitchFamily="34" charset="-122"/>
                <a:cs typeface="Oswald" pitchFamily="34" charset="-120"/>
              </a:rPr>
              <a:t>BET 04</a:t>
            </a:r>
            <a:endParaRPr lang="en-US" sz="1300" dirty="0"/>
          </a:p>
        </p:txBody>
      </p:sp>
      <p:sp>
        <p:nvSpPr>
          <p:cNvPr id="4" name="Text 2"/>
          <p:cNvSpPr/>
          <p:nvPr/>
        </p:nvSpPr>
        <p:spPr>
          <a:xfrm>
            <a:off x="1920240" y="365760"/>
            <a:ext cx="6675120" cy="603504"/>
          </a:xfrm>
          <a:prstGeom prst="rect">
            <a:avLst/>
          </a:prstGeom>
          <a:noFill/>
          <a:ln/>
        </p:spPr>
        <p:txBody>
          <a:bodyPr wrap="square" lIns="0" tIns="0" rIns="0" bIns="0" rtlCol="0" anchor="ctr"/>
          <a:lstStyle/>
          <a:p>
            <a:pPr marL="0" indent="0">
              <a:buNone/>
            </a:pPr>
            <a:r>
              <a:rPr lang="en-US" sz="2500" b="1" dirty="0">
                <a:solidFill>
                  <a:srgbClr val="0C234B"/>
                </a:solidFill>
                <a:latin typeface="Montserrat" pitchFamily="34" charset="0"/>
                <a:ea typeface="Montserrat" pitchFamily="34" charset="-122"/>
                <a:cs typeface="Montserrat" pitchFamily="34" charset="-120"/>
              </a:rPr>
              <a:t>One Arizona Journey</a:t>
            </a:r>
            <a:endParaRPr lang="en-US" sz="2500" dirty="0"/>
          </a:p>
        </p:txBody>
      </p:sp>
      <p:sp>
        <p:nvSpPr>
          <p:cNvPr id="5" name="Shape 3"/>
          <p:cNvSpPr/>
          <p:nvPr/>
        </p:nvSpPr>
        <p:spPr>
          <a:xfrm>
            <a:off x="548640" y="1170432"/>
            <a:ext cx="8046720" cy="548640"/>
          </a:xfrm>
          <a:prstGeom prst="roundRect">
            <a:avLst>
              <a:gd name="adj" fmla="val 13333"/>
            </a:avLst>
          </a:prstGeom>
          <a:solidFill>
            <a:srgbClr val="FFFFFF"/>
          </a:solidFill>
          <a:ln w="19050">
            <a:solidFill>
              <a:srgbClr val="70B865"/>
            </a:solidFill>
            <a:prstDash val="solid"/>
          </a:ln>
        </p:spPr>
        <p:txBody>
          <a:bodyPr/>
          <a:lstStyle/>
          <a:p>
            <a:endParaRPr lang="en-US"/>
          </a:p>
        </p:txBody>
      </p:sp>
      <p:sp>
        <p:nvSpPr>
          <p:cNvPr id="6" name="Text 4"/>
          <p:cNvSpPr/>
          <p:nvPr/>
        </p:nvSpPr>
        <p:spPr>
          <a:xfrm>
            <a:off x="777240" y="1170432"/>
            <a:ext cx="7589520" cy="548640"/>
          </a:xfrm>
          <a:prstGeom prst="rect">
            <a:avLst/>
          </a:prstGeom>
          <a:noFill/>
          <a:ln/>
        </p:spPr>
        <p:txBody>
          <a:bodyPr wrap="square" lIns="0" tIns="0" rIns="0" bIns="0" rtlCol="0" anchor="ctr"/>
          <a:lstStyle/>
          <a:p>
            <a:pPr marL="0" indent="0">
              <a:buNone/>
            </a:pPr>
            <a:r>
              <a:rPr lang="en-US" sz="1200" b="1" kern="0" spc="100" dirty="0">
                <a:solidFill>
                  <a:srgbClr val="70B865"/>
                </a:solidFill>
                <a:latin typeface="Montserrat" pitchFamily="34" charset="0"/>
                <a:ea typeface="Montserrat" pitchFamily="34" charset="-122"/>
                <a:cs typeface="Montserrat" pitchFamily="34" charset="-120"/>
              </a:rPr>
              <a:t>Signature Initiative   </a:t>
            </a:r>
            <a:r>
              <a:rPr lang="en-US" sz="1500" b="1" dirty="0">
                <a:solidFill>
                  <a:srgbClr val="0C234B"/>
                </a:solidFill>
                <a:latin typeface="Montserrat" pitchFamily="34" charset="0"/>
                <a:ea typeface="Montserrat" pitchFamily="34" charset="-122"/>
                <a:cs typeface="Montserrat" pitchFamily="34" charset="-120"/>
              </a:rPr>
              <a:t>The Learner Operating System</a:t>
            </a:r>
            <a:endParaRPr lang="en-US" sz="1200" dirty="0"/>
          </a:p>
        </p:txBody>
      </p:sp>
      <p:sp>
        <p:nvSpPr>
          <p:cNvPr id="7" name="Text 5"/>
          <p:cNvSpPr/>
          <p:nvPr/>
        </p:nvSpPr>
        <p:spPr>
          <a:xfrm>
            <a:off x="548640" y="1920240"/>
            <a:ext cx="8046720" cy="274320"/>
          </a:xfrm>
          <a:prstGeom prst="rect">
            <a:avLst/>
          </a:prstGeom>
          <a:noFill/>
          <a:ln/>
        </p:spPr>
        <p:txBody>
          <a:bodyPr wrap="square" lIns="0" tIns="0" rIns="0" bIns="0" rtlCol="0" anchor="ctr"/>
          <a:lstStyle/>
          <a:p>
            <a:pPr marL="0" indent="0" algn="l">
              <a:buNone/>
            </a:pPr>
            <a:r>
              <a:rPr lang="en-US" sz="1100" b="1" kern="0" spc="300" dirty="0">
                <a:solidFill>
                  <a:srgbClr val="70B865"/>
                </a:solidFill>
                <a:latin typeface="Oswald" pitchFamily="34" charset="0"/>
                <a:ea typeface="Oswald" pitchFamily="34" charset="-122"/>
                <a:cs typeface="Oswald" pitchFamily="34" charset="-120"/>
              </a:rPr>
              <a:t>ONE UNIVERSITY: NOT A MAZE OF DISCONNECTED OFFICES</a:t>
            </a:r>
            <a:endParaRPr lang="en-US" sz="1100" dirty="0"/>
          </a:p>
        </p:txBody>
      </p:sp>
      <p:sp>
        <p:nvSpPr>
          <p:cNvPr id="8" name="Shape 6"/>
          <p:cNvSpPr/>
          <p:nvPr/>
        </p:nvSpPr>
        <p:spPr>
          <a:xfrm>
            <a:off x="457200" y="237744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9" name="Shape 7"/>
          <p:cNvSpPr/>
          <p:nvPr/>
        </p:nvSpPr>
        <p:spPr>
          <a:xfrm>
            <a:off x="457200" y="2377440"/>
            <a:ext cx="1112520" cy="91440"/>
          </a:xfrm>
          <a:prstGeom prst="rect">
            <a:avLst/>
          </a:prstGeom>
          <a:solidFill>
            <a:srgbClr val="70B865"/>
          </a:solidFill>
          <a:ln/>
        </p:spPr>
        <p:txBody>
          <a:bodyPr/>
          <a:lstStyle/>
          <a:p>
            <a:endParaRPr lang="en-US"/>
          </a:p>
        </p:txBody>
      </p:sp>
      <p:sp>
        <p:nvSpPr>
          <p:cNvPr id="10" name="Text 8"/>
          <p:cNvSpPr/>
          <p:nvPr/>
        </p:nvSpPr>
        <p:spPr>
          <a:xfrm>
            <a:off x="512064" y="2377440"/>
            <a:ext cx="1002792" cy="868680"/>
          </a:xfrm>
          <a:prstGeom prst="rect">
            <a:avLst/>
          </a:prstGeom>
          <a:noFill/>
          <a:ln/>
        </p:spPr>
        <p:txBody>
          <a:bodyPr wrap="square" lIns="0" tIns="0" rIns="0" bIns="0" rtlCol="0" anchor="ctr"/>
          <a:lstStyle/>
          <a:p>
            <a:pPr marL="0" indent="0" algn="ctr">
              <a:buNone/>
            </a:pPr>
            <a:r>
              <a:rPr lang="en-US" sz="1250" b="1" dirty="0">
                <a:solidFill>
                  <a:srgbClr val="0C234B"/>
                </a:solidFill>
                <a:latin typeface="Montserrat" pitchFamily="34" charset="0"/>
                <a:ea typeface="Montserrat" pitchFamily="34" charset="-122"/>
                <a:cs typeface="Montserrat" pitchFamily="34" charset="-120"/>
              </a:rPr>
              <a:t>Explore</a:t>
            </a:r>
            <a:endParaRPr lang="en-US" sz="1250" dirty="0"/>
          </a:p>
        </p:txBody>
      </p:sp>
      <p:sp>
        <p:nvSpPr>
          <p:cNvPr id="11" name="Shape 9"/>
          <p:cNvSpPr/>
          <p:nvPr/>
        </p:nvSpPr>
        <p:spPr>
          <a:xfrm>
            <a:off x="1588008" y="2811780"/>
            <a:ext cx="274320" cy="0"/>
          </a:xfrm>
          <a:prstGeom prst="line">
            <a:avLst/>
          </a:prstGeom>
          <a:noFill/>
          <a:ln w="25400">
            <a:solidFill>
              <a:srgbClr val="70B865"/>
            </a:solidFill>
            <a:prstDash val="solid"/>
            <a:headEnd type="none"/>
            <a:tailEnd type="triangle"/>
          </a:ln>
        </p:spPr>
        <p:txBody>
          <a:bodyPr/>
          <a:lstStyle/>
          <a:p>
            <a:endParaRPr lang="en-US"/>
          </a:p>
        </p:txBody>
      </p:sp>
      <p:sp>
        <p:nvSpPr>
          <p:cNvPr id="12" name="Shape 10"/>
          <p:cNvSpPr/>
          <p:nvPr/>
        </p:nvSpPr>
        <p:spPr>
          <a:xfrm>
            <a:off x="1880616" y="237744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3" name="Shape 11"/>
          <p:cNvSpPr/>
          <p:nvPr/>
        </p:nvSpPr>
        <p:spPr>
          <a:xfrm>
            <a:off x="1880616" y="2377440"/>
            <a:ext cx="1112520" cy="91440"/>
          </a:xfrm>
          <a:prstGeom prst="rect">
            <a:avLst/>
          </a:prstGeom>
          <a:solidFill>
            <a:srgbClr val="70B865"/>
          </a:solidFill>
          <a:ln/>
        </p:spPr>
        <p:txBody>
          <a:bodyPr/>
          <a:lstStyle/>
          <a:p>
            <a:endParaRPr lang="en-US"/>
          </a:p>
        </p:txBody>
      </p:sp>
      <p:sp>
        <p:nvSpPr>
          <p:cNvPr id="14" name="Text 12"/>
          <p:cNvSpPr/>
          <p:nvPr/>
        </p:nvSpPr>
        <p:spPr>
          <a:xfrm>
            <a:off x="1935480" y="2377440"/>
            <a:ext cx="1002792" cy="868680"/>
          </a:xfrm>
          <a:prstGeom prst="rect">
            <a:avLst/>
          </a:prstGeom>
          <a:noFill/>
          <a:ln/>
        </p:spPr>
        <p:txBody>
          <a:bodyPr wrap="square" lIns="0" tIns="0" rIns="0" bIns="0" rtlCol="0" anchor="ctr"/>
          <a:lstStyle/>
          <a:p>
            <a:pPr marL="0" indent="0" algn="ctr">
              <a:buNone/>
            </a:pPr>
            <a:r>
              <a:rPr lang="en-US" sz="1250" b="1" dirty="0">
                <a:solidFill>
                  <a:srgbClr val="0C234B"/>
                </a:solidFill>
                <a:latin typeface="Montserrat" pitchFamily="34" charset="0"/>
                <a:ea typeface="Montserrat" pitchFamily="34" charset="-122"/>
                <a:cs typeface="Montserrat" pitchFamily="34" charset="-120"/>
              </a:rPr>
              <a:t>Apply</a:t>
            </a:r>
            <a:endParaRPr lang="en-US" sz="1250" dirty="0"/>
          </a:p>
        </p:txBody>
      </p:sp>
      <p:sp>
        <p:nvSpPr>
          <p:cNvPr id="15" name="Shape 13"/>
          <p:cNvSpPr/>
          <p:nvPr/>
        </p:nvSpPr>
        <p:spPr>
          <a:xfrm>
            <a:off x="3011424" y="2811780"/>
            <a:ext cx="274320" cy="0"/>
          </a:xfrm>
          <a:prstGeom prst="line">
            <a:avLst/>
          </a:prstGeom>
          <a:noFill/>
          <a:ln w="25400">
            <a:solidFill>
              <a:srgbClr val="70B865"/>
            </a:solidFill>
            <a:prstDash val="solid"/>
            <a:headEnd type="none"/>
            <a:tailEnd type="triangle"/>
          </a:ln>
        </p:spPr>
        <p:txBody>
          <a:bodyPr/>
          <a:lstStyle/>
          <a:p>
            <a:endParaRPr lang="en-US"/>
          </a:p>
        </p:txBody>
      </p:sp>
      <p:sp>
        <p:nvSpPr>
          <p:cNvPr id="16" name="Shape 14"/>
          <p:cNvSpPr/>
          <p:nvPr/>
        </p:nvSpPr>
        <p:spPr>
          <a:xfrm>
            <a:off x="3304032" y="237744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7" name="Shape 15"/>
          <p:cNvSpPr/>
          <p:nvPr/>
        </p:nvSpPr>
        <p:spPr>
          <a:xfrm>
            <a:off x="3304032" y="2377440"/>
            <a:ext cx="1112520" cy="91440"/>
          </a:xfrm>
          <a:prstGeom prst="rect">
            <a:avLst/>
          </a:prstGeom>
          <a:solidFill>
            <a:srgbClr val="70B865"/>
          </a:solidFill>
          <a:ln/>
        </p:spPr>
        <p:txBody>
          <a:bodyPr/>
          <a:lstStyle/>
          <a:p>
            <a:endParaRPr lang="en-US"/>
          </a:p>
        </p:txBody>
      </p:sp>
      <p:sp>
        <p:nvSpPr>
          <p:cNvPr id="18" name="Text 16"/>
          <p:cNvSpPr/>
          <p:nvPr/>
        </p:nvSpPr>
        <p:spPr>
          <a:xfrm>
            <a:off x="3358896" y="2377440"/>
            <a:ext cx="1002792" cy="868680"/>
          </a:xfrm>
          <a:prstGeom prst="rect">
            <a:avLst/>
          </a:prstGeom>
          <a:noFill/>
          <a:ln/>
        </p:spPr>
        <p:txBody>
          <a:bodyPr wrap="square" lIns="0" tIns="0" rIns="0" bIns="0" rtlCol="0" anchor="ctr"/>
          <a:lstStyle/>
          <a:p>
            <a:pPr marL="0" indent="0" algn="ctr">
              <a:buNone/>
            </a:pPr>
            <a:r>
              <a:rPr lang="en-US" sz="1250" b="1" dirty="0">
                <a:solidFill>
                  <a:srgbClr val="0C234B"/>
                </a:solidFill>
                <a:latin typeface="Montserrat" pitchFamily="34" charset="0"/>
                <a:ea typeface="Montserrat" pitchFamily="34" charset="-122"/>
                <a:cs typeface="Montserrat" pitchFamily="34" charset="-120"/>
              </a:rPr>
              <a:t>Learn</a:t>
            </a:r>
            <a:endParaRPr lang="en-US" sz="1250" dirty="0"/>
          </a:p>
        </p:txBody>
      </p:sp>
      <p:sp>
        <p:nvSpPr>
          <p:cNvPr id="19" name="Shape 17"/>
          <p:cNvSpPr/>
          <p:nvPr/>
        </p:nvSpPr>
        <p:spPr>
          <a:xfrm>
            <a:off x="4434840" y="2811780"/>
            <a:ext cx="274320" cy="0"/>
          </a:xfrm>
          <a:prstGeom prst="line">
            <a:avLst/>
          </a:prstGeom>
          <a:noFill/>
          <a:ln w="25400">
            <a:solidFill>
              <a:srgbClr val="70B865"/>
            </a:solidFill>
            <a:prstDash val="solid"/>
            <a:headEnd type="none"/>
            <a:tailEnd type="triangle"/>
          </a:ln>
        </p:spPr>
        <p:txBody>
          <a:bodyPr/>
          <a:lstStyle/>
          <a:p>
            <a:endParaRPr lang="en-US"/>
          </a:p>
        </p:txBody>
      </p:sp>
      <p:sp>
        <p:nvSpPr>
          <p:cNvPr id="20" name="Shape 18"/>
          <p:cNvSpPr/>
          <p:nvPr/>
        </p:nvSpPr>
        <p:spPr>
          <a:xfrm>
            <a:off x="4727448" y="237744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1" name="Shape 19"/>
          <p:cNvSpPr/>
          <p:nvPr/>
        </p:nvSpPr>
        <p:spPr>
          <a:xfrm>
            <a:off x="4727448" y="2377440"/>
            <a:ext cx="1112520" cy="91440"/>
          </a:xfrm>
          <a:prstGeom prst="rect">
            <a:avLst/>
          </a:prstGeom>
          <a:solidFill>
            <a:srgbClr val="70B865"/>
          </a:solidFill>
          <a:ln/>
        </p:spPr>
        <p:txBody>
          <a:bodyPr/>
          <a:lstStyle/>
          <a:p>
            <a:endParaRPr lang="en-US"/>
          </a:p>
        </p:txBody>
      </p:sp>
      <p:sp>
        <p:nvSpPr>
          <p:cNvPr id="22" name="Text 20"/>
          <p:cNvSpPr/>
          <p:nvPr/>
        </p:nvSpPr>
        <p:spPr>
          <a:xfrm>
            <a:off x="4782312" y="2377440"/>
            <a:ext cx="1002792" cy="868680"/>
          </a:xfrm>
          <a:prstGeom prst="rect">
            <a:avLst/>
          </a:prstGeom>
          <a:noFill/>
          <a:ln/>
        </p:spPr>
        <p:txBody>
          <a:bodyPr wrap="square" lIns="0" tIns="0" rIns="0" bIns="0" rtlCol="0" anchor="ctr"/>
          <a:lstStyle/>
          <a:p>
            <a:pPr marL="0" indent="0" algn="ctr">
              <a:buNone/>
            </a:pPr>
            <a:r>
              <a:rPr lang="en-US" sz="1250" b="1" dirty="0">
                <a:solidFill>
                  <a:srgbClr val="0C234B"/>
                </a:solidFill>
                <a:latin typeface="Montserrat" pitchFamily="34" charset="0"/>
                <a:ea typeface="Montserrat" pitchFamily="34" charset="-122"/>
                <a:cs typeface="Montserrat" pitchFamily="34" charset="-120"/>
              </a:rPr>
              <a:t>Graduate</a:t>
            </a:r>
            <a:endParaRPr lang="en-US" sz="1250" dirty="0"/>
          </a:p>
        </p:txBody>
      </p:sp>
      <p:sp>
        <p:nvSpPr>
          <p:cNvPr id="23" name="Shape 21"/>
          <p:cNvSpPr/>
          <p:nvPr/>
        </p:nvSpPr>
        <p:spPr>
          <a:xfrm>
            <a:off x="5858256" y="2811780"/>
            <a:ext cx="274320" cy="0"/>
          </a:xfrm>
          <a:prstGeom prst="line">
            <a:avLst/>
          </a:prstGeom>
          <a:noFill/>
          <a:ln w="25400">
            <a:solidFill>
              <a:srgbClr val="70B865"/>
            </a:solidFill>
            <a:prstDash val="solid"/>
            <a:headEnd type="none"/>
            <a:tailEnd type="triangle"/>
          </a:ln>
        </p:spPr>
        <p:txBody>
          <a:bodyPr/>
          <a:lstStyle/>
          <a:p>
            <a:endParaRPr lang="en-US"/>
          </a:p>
        </p:txBody>
      </p:sp>
      <p:sp>
        <p:nvSpPr>
          <p:cNvPr id="24" name="Shape 22"/>
          <p:cNvSpPr/>
          <p:nvPr/>
        </p:nvSpPr>
        <p:spPr>
          <a:xfrm>
            <a:off x="6150864" y="237744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5" name="Shape 23"/>
          <p:cNvSpPr/>
          <p:nvPr/>
        </p:nvSpPr>
        <p:spPr>
          <a:xfrm>
            <a:off x="6150864" y="2377440"/>
            <a:ext cx="1112520" cy="91440"/>
          </a:xfrm>
          <a:prstGeom prst="rect">
            <a:avLst/>
          </a:prstGeom>
          <a:solidFill>
            <a:srgbClr val="70B865"/>
          </a:solidFill>
          <a:ln/>
        </p:spPr>
        <p:txBody>
          <a:bodyPr/>
          <a:lstStyle/>
          <a:p>
            <a:endParaRPr lang="en-US"/>
          </a:p>
        </p:txBody>
      </p:sp>
      <p:sp>
        <p:nvSpPr>
          <p:cNvPr id="26" name="Text 24"/>
          <p:cNvSpPr/>
          <p:nvPr/>
        </p:nvSpPr>
        <p:spPr>
          <a:xfrm>
            <a:off x="6205728" y="2377440"/>
            <a:ext cx="1002792" cy="868680"/>
          </a:xfrm>
          <a:prstGeom prst="rect">
            <a:avLst/>
          </a:prstGeom>
          <a:noFill/>
          <a:ln/>
        </p:spPr>
        <p:txBody>
          <a:bodyPr wrap="square" lIns="0" tIns="0" rIns="0" bIns="0" rtlCol="0" anchor="ctr"/>
          <a:lstStyle/>
          <a:p>
            <a:pPr marL="0" indent="0" algn="ctr">
              <a:buNone/>
            </a:pPr>
            <a:r>
              <a:rPr lang="en-US" sz="1250" b="1" dirty="0">
                <a:solidFill>
                  <a:srgbClr val="0C234B"/>
                </a:solidFill>
                <a:latin typeface="Montserrat" pitchFamily="34" charset="0"/>
                <a:ea typeface="Montserrat" pitchFamily="34" charset="-122"/>
                <a:cs typeface="Montserrat" pitchFamily="34" charset="-120"/>
              </a:rPr>
              <a:t>Career</a:t>
            </a:r>
            <a:endParaRPr lang="en-US" sz="1250" dirty="0"/>
          </a:p>
        </p:txBody>
      </p:sp>
      <p:sp>
        <p:nvSpPr>
          <p:cNvPr id="27" name="Shape 25"/>
          <p:cNvSpPr/>
          <p:nvPr/>
        </p:nvSpPr>
        <p:spPr>
          <a:xfrm>
            <a:off x="7281672" y="2811780"/>
            <a:ext cx="274320" cy="0"/>
          </a:xfrm>
          <a:prstGeom prst="line">
            <a:avLst/>
          </a:prstGeom>
          <a:noFill/>
          <a:ln w="25400">
            <a:solidFill>
              <a:srgbClr val="70B865"/>
            </a:solidFill>
            <a:prstDash val="solid"/>
            <a:headEnd type="none"/>
            <a:tailEnd type="triangle"/>
          </a:ln>
        </p:spPr>
        <p:txBody>
          <a:bodyPr/>
          <a:lstStyle/>
          <a:p>
            <a:endParaRPr lang="en-US"/>
          </a:p>
        </p:txBody>
      </p:sp>
      <p:sp>
        <p:nvSpPr>
          <p:cNvPr id="28" name="Shape 26"/>
          <p:cNvSpPr/>
          <p:nvPr/>
        </p:nvSpPr>
        <p:spPr>
          <a:xfrm>
            <a:off x="7574280" y="237744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9" name="Shape 27"/>
          <p:cNvSpPr/>
          <p:nvPr/>
        </p:nvSpPr>
        <p:spPr>
          <a:xfrm>
            <a:off x="7574280" y="2377440"/>
            <a:ext cx="1112520" cy="91440"/>
          </a:xfrm>
          <a:prstGeom prst="rect">
            <a:avLst/>
          </a:prstGeom>
          <a:solidFill>
            <a:srgbClr val="70B865"/>
          </a:solidFill>
          <a:ln/>
        </p:spPr>
        <p:txBody>
          <a:bodyPr/>
          <a:lstStyle/>
          <a:p>
            <a:endParaRPr lang="en-US"/>
          </a:p>
        </p:txBody>
      </p:sp>
      <p:sp>
        <p:nvSpPr>
          <p:cNvPr id="30" name="Text 28"/>
          <p:cNvSpPr/>
          <p:nvPr/>
        </p:nvSpPr>
        <p:spPr>
          <a:xfrm>
            <a:off x="7629144" y="2377440"/>
            <a:ext cx="1002792" cy="868680"/>
          </a:xfrm>
          <a:prstGeom prst="rect">
            <a:avLst/>
          </a:prstGeom>
          <a:noFill/>
          <a:ln/>
        </p:spPr>
        <p:txBody>
          <a:bodyPr wrap="square" lIns="0" tIns="0" rIns="0" bIns="0" rtlCol="0" anchor="ctr"/>
          <a:lstStyle/>
          <a:p>
            <a:pPr marL="0" indent="0" algn="ctr">
              <a:buNone/>
            </a:pPr>
            <a:r>
              <a:rPr lang="en-US" sz="1250" b="1" dirty="0">
                <a:solidFill>
                  <a:srgbClr val="0C234B"/>
                </a:solidFill>
                <a:latin typeface="Montserrat" pitchFamily="34" charset="0"/>
                <a:ea typeface="Montserrat" pitchFamily="34" charset="-122"/>
                <a:cs typeface="Montserrat" pitchFamily="34" charset="-120"/>
              </a:rPr>
              <a:t>Return</a:t>
            </a:r>
            <a:endParaRPr lang="en-US" sz="1250" dirty="0"/>
          </a:p>
        </p:txBody>
      </p:sp>
      <p:sp>
        <p:nvSpPr>
          <p:cNvPr id="31" name="Shape 29"/>
          <p:cNvSpPr/>
          <p:nvPr/>
        </p:nvSpPr>
        <p:spPr>
          <a:xfrm>
            <a:off x="8229600" y="3246120"/>
            <a:ext cx="228600" cy="365760"/>
          </a:xfrm>
          <a:prstGeom prst="line">
            <a:avLst/>
          </a:prstGeom>
          <a:noFill/>
          <a:ln w="25400">
            <a:solidFill>
              <a:srgbClr val="70B865"/>
            </a:solidFill>
            <a:prstDash val="solid"/>
            <a:headEnd type="none"/>
            <a:tailEnd type="none"/>
          </a:ln>
        </p:spPr>
        <p:txBody>
          <a:bodyPr/>
          <a:lstStyle/>
          <a:p>
            <a:endParaRPr lang="en-US"/>
          </a:p>
        </p:txBody>
      </p:sp>
      <p:sp>
        <p:nvSpPr>
          <p:cNvPr id="32" name="Shape 30"/>
          <p:cNvSpPr/>
          <p:nvPr/>
        </p:nvSpPr>
        <p:spPr>
          <a:xfrm flipH="1">
            <a:off x="685800" y="3611880"/>
            <a:ext cx="7772400" cy="0"/>
          </a:xfrm>
          <a:prstGeom prst="line">
            <a:avLst/>
          </a:prstGeom>
          <a:noFill/>
          <a:ln w="25400">
            <a:solidFill>
              <a:srgbClr val="70B865"/>
            </a:solidFill>
            <a:prstDash val="solid"/>
            <a:headEnd type="none"/>
            <a:tailEnd type="none"/>
          </a:ln>
        </p:spPr>
        <p:txBody>
          <a:bodyPr/>
          <a:lstStyle/>
          <a:p>
            <a:endParaRPr lang="en-US"/>
          </a:p>
        </p:txBody>
      </p:sp>
      <p:sp>
        <p:nvSpPr>
          <p:cNvPr id="33" name="Shape 31"/>
          <p:cNvSpPr/>
          <p:nvPr/>
        </p:nvSpPr>
        <p:spPr>
          <a:xfrm flipH="1" flipV="1">
            <a:off x="457200" y="3246120"/>
            <a:ext cx="228600" cy="365760"/>
          </a:xfrm>
          <a:prstGeom prst="line">
            <a:avLst/>
          </a:prstGeom>
          <a:noFill/>
          <a:ln w="25400">
            <a:solidFill>
              <a:srgbClr val="70B865"/>
            </a:solidFill>
            <a:prstDash val="solid"/>
            <a:headEnd type="none"/>
            <a:tailEnd type="triangle"/>
          </a:ln>
        </p:spPr>
        <p:txBody>
          <a:bodyPr/>
          <a:lstStyle/>
          <a:p>
            <a:endParaRPr lang="en-US"/>
          </a:p>
        </p:txBody>
      </p:sp>
      <p:sp>
        <p:nvSpPr>
          <p:cNvPr id="34" name="Text 32"/>
          <p:cNvSpPr/>
          <p:nvPr/>
        </p:nvSpPr>
        <p:spPr>
          <a:xfrm>
            <a:off x="2788920" y="3675888"/>
            <a:ext cx="3566160" cy="310896"/>
          </a:xfrm>
          <a:prstGeom prst="rect">
            <a:avLst/>
          </a:prstGeom>
          <a:noFill/>
          <a:ln/>
        </p:spPr>
        <p:txBody>
          <a:bodyPr wrap="square" lIns="0" tIns="0" rIns="0" bIns="0" rtlCol="0" anchor="ctr"/>
          <a:lstStyle/>
          <a:p>
            <a:pPr marL="0" indent="0" algn="ctr">
              <a:buNone/>
            </a:pPr>
            <a:r>
              <a:rPr lang="en-US" sz="1200" i="1" dirty="0">
                <a:solidFill>
                  <a:srgbClr val="70B865"/>
                </a:solidFill>
                <a:latin typeface="EB Garamond" pitchFamily="34" charset="0"/>
                <a:ea typeface="EB Garamond" pitchFamily="34" charset="-122"/>
                <a:cs typeface="EB Garamond" pitchFamily="34" charset="-120"/>
              </a:rPr>
              <a:t>the journey begins again</a:t>
            </a:r>
            <a:endParaRPr lang="en-US" sz="1200" dirty="0"/>
          </a:p>
        </p:txBody>
      </p:sp>
      <p:sp>
        <p:nvSpPr>
          <p:cNvPr id="35" name="Text 33"/>
          <p:cNvSpPr/>
          <p:nvPr/>
        </p:nvSpPr>
        <p:spPr>
          <a:xfrm>
            <a:off x="457200" y="4160520"/>
            <a:ext cx="8229600" cy="457200"/>
          </a:xfrm>
          <a:prstGeom prst="rect">
            <a:avLst/>
          </a:prstGeom>
          <a:noFill/>
          <a:ln/>
        </p:spPr>
        <p:txBody>
          <a:bodyPr wrap="square" rtlCol="0" anchor="ctr"/>
          <a:lstStyle/>
          <a:p>
            <a:pPr marL="0" indent="0" algn="ctr">
              <a:buNone/>
            </a:pPr>
            <a:r>
              <a:rPr lang="en-US" sz="1450" i="1" dirty="0">
                <a:solidFill>
                  <a:srgbClr val="5B6472"/>
                </a:solidFill>
                <a:latin typeface="EB Garamond" pitchFamily="34" charset="0"/>
                <a:ea typeface="EB Garamond" pitchFamily="34" charset="-122"/>
                <a:cs typeface="EB Garamond" pitchFamily="34" charset="-120"/>
              </a:rPr>
              <a:t>The innovation isn’t any single stage:  it’s the operating system that surrounds the learner at every one.  </a:t>
            </a:r>
          </a:p>
          <a:p>
            <a:pPr marL="0" indent="0" algn="ctr">
              <a:buNone/>
            </a:pPr>
            <a:r>
              <a:rPr lang="en-US" sz="1450" i="1" dirty="0">
                <a:solidFill>
                  <a:srgbClr val="5B6472"/>
                </a:solidFill>
                <a:latin typeface="EB Garamond" pitchFamily="34" charset="0"/>
                <a:ea typeface="EB Garamond" pitchFamily="34" charset="-122"/>
                <a:cs typeface="EB Garamond" pitchFamily="34" charset="-120"/>
              </a:rPr>
              <a:t>An invisible infrastructure wrapped around the learner making their journey seamless and cohesive. </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548640" y="384048"/>
            <a:ext cx="1234440" cy="566928"/>
          </a:xfrm>
          <a:prstGeom prst="roundRect">
            <a:avLst>
              <a:gd name="adj" fmla="val 9677"/>
            </a:avLst>
          </a:prstGeom>
          <a:solidFill>
            <a:srgbClr val="EF4056"/>
          </a:solidFill>
          <a:ln/>
        </p:spPr>
        <p:txBody>
          <a:bodyPr/>
          <a:lstStyle/>
          <a:p>
            <a:endParaRPr lang="en-US"/>
          </a:p>
        </p:txBody>
      </p:sp>
      <p:sp>
        <p:nvSpPr>
          <p:cNvPr id="3" name="Text 1"/>
          <p:cNvSpPr/>
          <p:nvPr/>
        </p:nvSpPr>
        <p:spPr>
          <a:xfrm>
            <a:off x="548640" y="384048"/>
            <a:ext cx="1234440" cy="566928"/>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Oswald" pitchFamily="34" charset="0"/>
                <a:ea typeface="Oswald" pitchFamily="34" charset="-122"/>
                <a:cs typeface="Oswald" pitchFamily="34" charset="-120"/>
              </a:rPr>
              <a:t>BET 05</a:t>
            </a:r>
            <a:endParaRPr lang="en-US" sz="1300" dirty="0"/>
          </a:p>
        </p:txBody>
      </p:sp>
      <p:sp>
        <p:nvSpPr>
          <p:cNvPr id="4" name="Text 2"/>
          <p:cNvSpPr/>
          <p:nvPr/>
        </p:nvSpPr>
        <p:spPr>
          <a:xfrm>
            <a:off x="1920240" y="365760"/>
            <a:ext cx="6675120" cy="603504"/>
          </a:xfrm>
          <a:prstGeom prst="rect">
            <a:avLst/>
          </a:prstGeom>
          <a:noFill/>
          <a:ln/>
        </p:spPr>
        <p:txBody>
          <a:bodyPr wrap="square" lIns="0" tIns="0" rIns="0" bIns="0" rtlCol="0" anchor="ctr"/>
          <a:lstStyle/>
          <a:p>
            <a:pPr marL="0" indent="0">
              <a:buNone/>
            </a:pPr>
            <a:r>
              <a:rPr lang="en-US" sz="2500" b="1" dirty="0">
                <a:solidFill>
                  <a:srgbClr val="0C234B"/>
                </a:solidFill>
                <a:latin typeface="Montserrat" pitchFamily="34" charset="0"/>
                <a:ea typeface="Montserrat" pitchFamily="34" charset="-122"/>
                <a:cs typeface="Montserrat" pitchFamily="34" charset="-120"/>
              </a:rPr>
              <a:t>Arizona Horizon</a:t>
            </a:r>
            <a:endParaRPr lang="en-US" sz="2500" dirty="0"/>
          </a:p>
        </p:txBody>
      </p:sp>
      <p:sp>
        <p:nvSpPr>
          <p:cNvPr id="5" name="Shape 3"/>
          <p:cNvSpPr/>
          <p:nvPr/>
        </p:nvSpPr>
        <p:spPr>
          <a:xfrm>
            <a:off x="548640" y="1170432"/>
            <a:ext cx="8046720" cy="548640"/>
          </a:xfrm>
          <a:prstGeom prst="roundRect">
            <a:avLst>
              <a:gd name="adj" fmla="val 13333"/>
            </a:avLst>
          </a:prstGeom>
          <a:solidFill>
            <a:srgbClr val="FFFFFF"/>
          </a:solidFill>
          <a:ln w="19050">
            <a:solidFill>
              <a:srgbClr val="EF4056"/>
            </a:solidFill>
            <a:prstDash val="solid"/>
          </a:ln>
        </p:spPr>
        <p:txBody>
          <a:bodyPr/>
          <a:lstStyle/>
          <a:p>
            <a:endParaRPr lang="en-US"/>
          </a:p>
        </p:txBody>
      </p:sp>
      <p:sp>
        <p:nvSpPr>
          <p:cNvPr id="6" name="Text 4"/>
          <p:cNvSpPr/>
          <p:nvPr/>
        </p:nvSpPr>
        <p:spPr>
          <a:xfrm>
            <a:off x="777240" y="1170432"/>
            <a:ext cx="7589520" cy="548640"/>
          </a:xfrm>
          <a:prstGeom prst="rect">
            <a:avLst/>
          </a:prstGeom>
          <a:noFill/>
          <a:ln/>
        </p:spPr>
        <p:txBody>
          <a:bodyPr wrap="square" lIns="0" tIns="0" rIns="0" bIns="0" rtlCol="0" anchor="ctr"/>
          <a:lstStyle/>
          <a:p>
            <a:pPr marL="0" indent="0">
              <a:buNone/>
            </a:pPr>
            <a:r>
              <a:rPr lang="en-US" sz="1200" b="1" kern="0" spc="100" dirty="0">
                <a:solidFill>
                  <a:srgbClr val="EF4056"/>
                </a:solidFill>
                <a:latin typeface="Montserrat" pitchFamily="34" charset="0"/>
                <a:ea typeface="Montserrat" pitchFamily="34" charset="-122"/>
                <a:cs typeface="Montserrat" pitchFamily="34" charset="-120"/>
              </a:rPr>
              <a:t>Signature Initiative   </a:t>
            </a:r>
            <a:r>
              <a:rPr lang="en-US" sz="1500" b="1" dirty="0">
                <a:solidFill>
                  <a:srgbClr val="0C234B"/>
                </a:solidFill>
                <a:latin typeface="Montserrat" pitchFamily="34" charset="0"/>
                <a:ea typeface="Montserrat" pitchFamily="34" charset="-122"/>
                <a:cs typeface="Montserrat" pitchFamily="34" charset="-120"/>
              </a:rPr>
              <a:t>The Futures &amp; Foresight Studio</a:t>
            </a:r>
            <a:endParaRPr lang="en-US" sz="1200" dirty="0"/>
          </a:p>
        </p:txBody>
      </p:sp>
      <p:sp>
        <p:nvSpPr>
          <p:cNvPr id="7" name="Text 5"/>
          <p:cNvSpPr/>
          <p:nvPr/>
        </p:nvSpPr>
        <p:spPr>
          <a:xfrm>
            <a:off x="548640" y="1920240"/>
            <a:ext cx="8046720" cy="274320"/>
          </a:xfrm>
          <a:prstGeom prst="rect">
            <a:avLst/>
          </a:prstGeom>
          <a:noFill/>
          <a:ln/>
        </p:spPr>
        <p:txBody>
          <a:bodyPr wrap="square" lIns="0" tIns="0" rIns="0" bIns="0" rtlCol="0" anchor="ctr"/>
          <a:lstStyle/>
          <a:p>
            <a:pPr marL="0" indent="0" algn="l">
              <a:buNone/>
            </a:pPr>
            <a:r>
              <a:rPr lang="en-US" sz="1100" b="1" kern="0" spc="300" dirty="0">
                <a:solidFill>
                  <a:srgbClr val="EF4056"/>
                </a:solidFill>
                <a:latin typeface="Oswald" pitchFamily="34" charset="0"/>
                <a:ea typeface="Oswald" pitchFamily="34" charset="-122"/>
                <a:cs typeface="Oswald" pitchFamily="34" charset="-120"/>
              </a:rPr>
              <a:t>READINESS IS A DISCIPLINE: WE SHAPE THE FUTURE, NOT JUST PREDICT IT.</a:t>
            </a:r>
            <a:endParaRPr lang="en-US" sz="1100" dirty="0"/>
          </a:p>
        </p:txBody>
      </p:sp>
      <p:sp>
        <p:nvSpPr>
          <p:cNvPr id="8" name="Shape 6"/>
          <p:cNvSpPr/>
          <p:nvPr/>
        </p:nvSpPr>
        <p:spPr>
          <a:xfrm>
            <a:off x="548640" y="3794760"/>
            <a:ext cx="8046720" cy="0"/>
          </a:xfrm>
          <a:prstGeom prst="line">
            <a:avLst/>
          </a:prstGeom>
          <a:noFill/>
          <a:ln w="31750">
            <a:solidFill>
              <a:srgbClr val="1E5288"/>
            </a:solidFill>
            <a:prstDash val="solid"/>
          </a:ln>
        </p:spPr>
        <p:txBody>
          <a:bodyPr/>
          <a:lstStyle/>
          <a:p>
            <a:endParaRPr lang="en-US"/>
          </a:p>
        </p:txBody>
      </p:sp>
      <p:sp>
        <p:nvSpPr>
          <p:cNvPr id="9" name="Shape 7"/>
          <p:cNvSpPr/>
          <p:nvPr/>
        </p:nvSpPr>
        <p:spPr>
          <a:xfrm>
            <a:off x="914400" y="2926080"/>
            <a:ext cx="0" cy="868680"/>
          </a:xfrm>
          <a:prstGeom prst="line">
            <a:avLst/>
          </a:prstGeom>
          <a:noFill/>
          <a:ln w="15875">
            <a:solidFill>
              <a:srgbClr val="C4CDD6"/>
            </a:solidFill>
            <a:prstDash val="dash"/>
          </a:ln>
        </p:spPr>
        <p:txBody>
          <a:bodyPr/>
          <a:lstStyle/>
          <a:p>
            <a:endParaRPr lang="en-US"/>
          </a:p>
        </p:txBody>
      </p:sp>
      <p:sp>
        <p:nvSpPr>
          <p:cNvPr id="10" name="Shape 8"/>
          <p:cNvSpPr/>
          <p:nvPr/>
        </p:nvSpPr>
        <p:spPr>
          <a:xfrm>
            <a:off x="813816" y="2825496"/>
            <a:ext cx="201168" cy="201168"/>
          </a:xfrm>
          <a:prstGeom prst="ellipse">
            <a:avLst/>
          </a:prstGeom>
          <a:solidFill>
            <a:srgbClr val="378DBD"/>
          </a:solidFill>
          <a:ln w="19050">
            <a:solidFill>
              <a:srgbClr val="FFFFFF"/>
            </a:solidFill>
            <a:prstDash val="solid"/>
          </a:ln>
        </p:spPr>
        <p:txBody>
          <a:bodyPr/>
          <a:lstStyle/>
          <a:p>
            <a:endParaRPr lang="en-US"/>
          </a:p>
        </p:txBody>
      </p:sp>
      <p:sp>
        <p:nvSpPr>
          <p:cNvPr id="11" name="Text 9"/>
          <p:cNvSpPr/>
          <p:nvPr/>
        </p:nvSpPr>
        <p:spPr>
          <a:xfrm>
            <a:off x="137160" y="2468880"/>
            <a:ext cx="1554480" cy="365760"/>
          </a:xfrm>
          <a:prstGeom prst="rect">
            <a:avLst/>
          </a:prstGeom>
          <a:noFill/>
          <a:ln/>
        </p:spPr>
        <p:txBody>
          <a:bodyPr wrap="square" lIns="0" tIns="0" rIns="0" bIns="0" rtlCol="0" anchor="b"/>
          <a:lstStyle/>
          <a:p>
            <a:pPr marL="0" indent="0" algn="ctr">
              <a:buNone/>
            </a:pPr>
            <a:r>
              <a:rPr lang="en-US" sz="1100" b="1" dirty="0">
                <a:solidFill>
                  <a:srgbClr val="0C234B"/>
                </a:solidFill>
                <a:latin typeface="Montserrat" pitchFamily="34" charset="0"/>
                <a:ea typeface="Montserrat" pitchFamily="34" charset="-122"/>
                <a:cs typeface="Montserrat" pitchFamily="34" charset="-120"/>
              </a:rPr>
              <a:t>The Future of Work</a:t>
            </a:r>
            <a:endParaRPr lang="en-US" sz="1100" dirty="0"/>
          </a:p>
        </p:txBody>
      </p:sp>
      <p:sp>
        <p:nvSpPr>
          <p:cNvPr id="12" name="Shape 10"/>
          <p:cNvSpPr/>
          <p:nvPr/>
        </p:nvSpPr>
        <p:spPr>
          <a:xfrm>
            <a:off x="2743200" y="2560320"/>
            <a:ext cx="0" cy="1234440"/>
          </a:xfrm>
          <a:prstGeom prst="line">
            <a:avLst/>
          </a:prstGeom>
          <a:noFill/>
          <a:ln w="15875">
            <a:solidFill>
              <a:srgbClr val="C4CDD6"/>
            </a:solidFill>
            <a:prstDash val="dash"/>
          </a:ln>
        </p:spPr>
        <p:txBody>
          <a:bodyPr/>
          <a:lstStyle/>
          <a:p>
            <a:endParaRPr lang="en-US"/>
          </a:p>
        </p:txBody>
      </p:sp>
      <p:sp>
        <p:nvSpPr>
          <p:cNvPr id="13" name="Shape 11"/>
          <p:cNvSpPr/>
          <p:nvPr/>
        </p:nvSpPr>
        <p:spPr>
          <a:xfrm>
            <a:off x="2642616" y="2459736"/>
            <a:ext cx="201168" cy="201168"/>
          </a:xfrm>
          <a:prstGeom prst="ellipse">
            <a:avLst/>
          </a:prstGeom>
          <a:solidFill>
            <a:srgbClr val="70B865"/>
          </a:solidFill>
          <a:ln w="19050">
            <a:solidFill>
              <a:srgbClr val="FFFFFF"/>
            </a:solidFill>
            <a:prstDash val="solid"/>
          </a:ln>
        </p:spPr>
        <p:txBody>
          <a:bodyPr/>
          <a:lstStyle/>
          <a:p>
            <a:endParaRPr lang="en-US"/>
          </a:p>
        </p:txBody>
      </p:sp>
      <p:sp>
        <p:nvSpPr>
          <p:cNvPr id="14" name="Text 12"/>
          <p:cNvSpPr/>
          <p:nvPr/>
        </p:nvSpPr>
        <p:spPr>
          <a:xfrm>
            <a:off x="1965960" y="2103120"/>
            <a:ext cx="1554480" cy="365760"/>
          </a:xfrm>
          <a:prstGeom prst="rect">
            <a:avLst/>
          </a:prstGeom>
          <a:noFill/>
          <a:ln/>
        </p:spPr>
        <p:txBody>
          <a:bodyPr wrap="square" lIns="0" tIns="0" rIns="0" bIns="0" rtlCol="0" anchor="b"/>
          <a:lstStyle/>
          <a:p>
            <a:pPr marL="0" indent="0" algn="ctr">
              <a:buNone/>
            </a:pPr>
            <a:r>
              <a:rPr lang="en-US" sz="1100" b="1" dirty="0">
                <a:solidFill>
                  <a:srgbClr val="0C234B"/>
                </a:solidFill>
                <a:latin typeface="Montserrat" pitchFamily="34" charset="0"/>
                <a:ea typeface="Montserrat" pitchFamily="34" charset="-122"/>
                <a:cs typeface="Montserrat" pitchFamily="34" charset="-120"/>
              </a:rPr>
              <a:t>Longevity</a:t>
            </a:r>
            <a:endParaRPr lang="en-US" sz="1100" dirty="0"/>
          </a:p>
        </p:txBody>
      </p:sp>
      <p:sp>
        <p:nvSpPr>
          <p:cNvPr id="15" name="Shape 13"/>
          <p:cNvSpPr/>
          <p:nvPr/>
        </p:nvSpPr>
        <p:spPr>
          <a:xfrm>
            <a:off x="4572000" y="2834640"/>
            <a:ext cx="0" cy="960120"/>
          </a:xfrm>
          <a:prstGeom prst="line">
            <a:avLst/>
          </a:prstGeom>
          <a:noFill/>
          <a:ln w="15875">
            <a:solidFill>
              <a:srgbClr val="C4CDD6"/>
            </a:solidFill>
            <a:prstDash val="dash"/>
          </a:ln>
        </p:spPr>
        <p:txBody>
          <a:bodyPr/>
          <a:lstStyle/>
          <a:p>
            <a:endParaRPr lang="en-US"/>
          </a:p>
        </p:txBody>
      </p:sp>
      <p:sp>
        <p:nvSpPr>
          <p:cNvPr id="16" name="Shape 14"/>
          <p:cNvSpPr/>
          <p:nvPr/>
        </p:nvSpPr>
        <p:spPr>
          <a:xfrm>
            <a:off x="4471416" y="2734056"/>
            <a:ext cx="201168" cy="201168"/>
          </a:xfrm>
          <a:prstGeom prst="ellipse">
            <a:avLst/>
          </a:prstGeom>
          <a:solidFill>
            <a:srgbClr val="007D84"/>
          </a:solidFill>
          <a:ln w="19050">
            <a:solidFill>
              <a:srgbClr val="FFFFFF"/>
            </a:solidFill>
            <a:prstDash val="solid"/>
          </a:ln>
        </p:spPr>
        <p:txBody>
          <a:bodyPr/>
          <a:lstStyle/>
          <a:p>
            <a:endParaRPr lang="en-US"/>
          </a:p>
        </p:txBody>
      </p:sp>
      <p:sp>
        <p:nvSpPr>
          <p:cNvPr id="17" name="Text 15"/>
          <p:cNvSpPr/>
          <p:nvPr/>
        </p:nvSpPr>
        <p:spPr>
          <a:xfrm>
            <a:off x="3794760" y="2377440"/>
            <a:ext cx="1554480" cy="365760"/>
          </a:xfrm>
          <a:prstGeom prst="rect">
            <a:avLst/>
          </a:prstGeom>
          <a:noFill/>
          <a:ln/>
        </p:spPr>
        <p:txBody>
          <a:bodyPr wrap="square" lIns="0" tIns="0" rIns="0" bIns="0" rtlCol="0" anchor="b"/>
          <a:lstStyle/>
          <a:p>
            <a:pPr marL="0" indent="0" algn="ctr">
              <a:buNone/>
            </a:pPr>
            <a:r>
              <a:rPr lang="en-US" sz="1100" b="1" dirty="0">
                <a:solidFill>
                  <a:srgbClr val="0C234B"/>
                </a:solidFill>
                <a:latin typeface="Montserrat" pitchFamily="34" charset="0"/>
                <a:ea typeface="Montserrat" pitchFamily="34" charset="-122"/>
                <a:cs typeface="Montserrat" pitchFamily="34" charset="-120"/>
              </a:rPr>
              <a:t>Climate Adaptation</a:t>
            </a:r>
            <a:endParaRPr lang="en-US" sz="1100" dirty="0"/>
          </a:p>
        </p:txBody>
      </p:sp>
      <p:sp>
        <p:nvSpPr>
          <p:cNvPr id="18" name="Shape 16"/>
          <p:cNvSpPr/>
          <p:nvPr/>
        </p:nvSpPr>
        <p:spPr>
          <a:xfrm>
            <a:off x="6400800" y="2423160"/>
            <a:ext cx="0" cy="1371600"/>
          </a:xfrm>
          <a:prstGeom prst="line">
            <a:avLst/>
          </a:prstGeom>
          <a:noFill/>
          <a:ln w="15875">
            <a:solidFill>
              <a:srgbClr val="C4CDD6"/>
            </a:solidFill>
            <a:prstDash val="dash"/>
          </a:ln>
        </p:spPr>
        <p:txBody>
          <a:bodyPr/>
          <a:lstStyle/>
          <a:p>
            <a:endParaRPr lang="en-US"/>
          </a:p>
        </p:txBody>
      </p:sp>
      <p:sp>
        <p:nvSpPr>
          <p:cNvPr id="19" name="Shape 17"/>
          <p:cNvSpPr/>
          <p:nvPr/>
        </p:nvSpPr>
        <p:spPr>
          <a:xfrm>
            <a:off x="6300216" y="2322576"/>
            <a:ext cx="201168" cy="201168"/>
          </a:xfrm>
          <a:prstGeom prst="ellipse">
            <a:avLst/>
          </a:prstGeom>
          <a:solidFill>
            <a:srgbClr val="1E5288"/>
          </a:solidFill>
          <a:ln w="19050">
            <a:solidFill>
              <a:srgbClr val="FFFFFF"/>
            </a:solidFill>
            <a:prstDash val="solid"/>
          </a:ln>
        </p:spPr>
        <p:txBody>
          <a:bodyPr/>
          <a:lstStyle/>
          <a:p>
            <a:endParaRPr lang="en-US"/>
          </a:p>
        </p:txBody>
      </p:sp>
      <p:sp>
        <p:nvSpPr>
          <p:cNvPr id="20" name="Text 18"/>
          <p:cNvSpPr/>
          <p:nvPr/>
        </p:nvSpPr>
        <p:spPr>
          <a:xfrm>
            <a:off x="5623560" y="1965960"/>
            <a:ext cx="1554480" cy="365760"/>
          </a:xfrm>
          <a:prstGeom prst="rect">
            <a:avLst/>
          </a:prstGeom>
          <a:noFill/>
          <a:ln/>
        </p:spPr>
        <p:txBody>
          <a:bodyPr wrap="square" lIns="0" tIns="0" rIns="0" bIns="0" rtlCol="0" anchor="b"/>
          <a:lstStyle/>
          <a:p>
            <a:pPr marL="0" indent="0" algn="ctr">
              <a:buNone/>
            </a:pPr>
            <a:r>
              <a:rPr lang="en-US" sz="1100" b="1" dirty="0">
                <a:solidFill>
                  <a:srgbClr val="0C234B"/>
                </a:solidFill>
                <a:latin typeface="Montserrat" pitchFamily="34" charset="0"/>
                <a:ea typeface="Montserrat" pitchFamily="34" charset="-122"/>
                <a:cs typeface="Montserrat" pitchFamily="34" charset="-120"/>
              </a:rPr>
              <a:t>Space Economy</a:t>
            </a:r>
            <a:endParaRPr lang="en-US" sz="1100" dirty="0"/>
          </a:p>
        </p:txBody>
      </p:sp>
      <p:sp>
        <p:nvSpPr>
          <p:cNvPr id="21" name="Shape 19"/>
          <p:cNvSpPr/>
          <p:nvPr/>
        </p:nvSpPr>
        <p:spPr>
          <a:xfrm>
            <a:off x="7772400" y="3063240"/>
            <a:ext cx="0" cy="731520"/>
          </a:xfrm>
          <a:prstGeom prst="line">
            <a:avLst/>
          </a:prstGeom>
          <a:noFill/>
          <a:ln w="15875">
            <a:solidFill>
              <a:srgbClr val="C4CDD6"/>
            </a:solidFill>
            <a:prstDash val="dash"/>
          </a:ln>
        </p:spPr>
        <p:txBody>
          <a:bodyPr/>
          <a:lstStyle/>
          <a:p>
            <a:endParaRPr lang="en-US"/>
          </a:p>
        </p:txBody>
      </p:sp>
      <p:sp>
        <p:nvSpPr>
          <p:cNvPr id="22" name="Shape 20"/>
          <p:cNvSpPr/>
          <p:nvPr/>
        </p:nvSpPr>
        <p:spPr>
          <a:xfrm>
            <a:off x="7671816" y="2962656"/>
            <a:ext cx="201168" cy="201168"/>
          </a:xfrm>
          <a:prstGeom prst="ellipse">
            <a:avLst/>
          </a:prstGeom>
          <a:solidFill>
            <a:srgbClr val="EF4056"/>
          </a:solidFill>
          <a:ln w="19050">
            <a:solidFill>
              <a:srgbClr val="FFFFFF"/>
            </a:solidFill>
            <a:prstDash val="solid"/>
          </a:ln>
        </p:spPr>
        <p:txBody>
          <a:bodyPr/>
          <a:lstStyle/>
          <a:p>
            <a:endParaRPr lang="en-US"/>
          </a:p>
        </p:txBody>
      </p:sp>
      <p:sp>
        <p:nvSpPr>
          <p:cNvPr id="23" name="Text 21"/>
          <p:cNvSpPr/>
          <p:nvPr/>
        </p:nvSpPr>
        <p:spPr>
          <a:xfrm>
            <a:off x="6995160" y="2606040"/>
            <a:ext cx="1554480" cy="365760"/>
          </a:xfrm>
          <a:prstGeom prst="rect">
            <a:avLst/>
          </a:prstGeom>
          <a:noFill/>
          <a:ln/>
        </p:spPr>
        <p:txBody>
          <a:bodyPr wrap="square" lIns="0" tIns="0" rIns="0" bIns="0" rtlCol="0" anchor="b"/>
          <a:lstStyle/>
          <a:p>
            <a:pPr marL="0" indent="0" algn="ctr">
              <a:buNone/>
            </a:pPr>
            <a:r>
              <a:rPr lang="en-US" sz="1100" b="1" dirty="0">
                <a:solidFill>
                  <a:srgbClr val="0C234B"/>
                </a:solidFill>
                <a:latin typeface="Montserrat" pitchFamily="34" charset="0"/>
                <a:ea typeface="Montserrat" pitchFamily="34" charset="-122"/>
                <a:cs typeface="Montserrat" pitchFamily="34" charset="-120"/>
              </a:rPr>
              <a:t>Human + Machine</a:t>
            </a:r>
            <a:endParaRPr lang="en-US" sz="1100" dirty="0"/>
          </a:p>
        </p:txBody>
      </p:sp>
      <p:sp>
        <p:nvSpPr>
          <p:cNvPr id="24" name="Text 22"/>
          <p:cNvSpPr/>
          <p:nvPr/>
        </p:nvSpPr>
        <p:spPr>
          <a:xfrm>
            <a:off x="548640" y="4069080"/>
            <a:ext cx="8046720" cy="457200"/>
          </a:xfrm>
          <a:prstGeom prst="rect">
            <a:avLst/>
          </a:prstGeom>
          <a:noFill/>
          <a:ln/>
        </p:spPr>
        <p:txBody>
          <a:bodyPr wrap="square" rtlCol="0" anchor="ctr"/>
          <a:lstStyle/>
          <a:p>
            <a:pPr marL="0" indent="0" algn="ctr">
              <a:buNone/>
            </a:pPr>
            <a:r>
              <a:rPr lang="en-US" sz="1400" i="1" dirty="0">
                <a:solidFill>
                  <a:srgbClr val="5B6472"/>
                </a:solidFill>
                <a:latin typeface="EB Garamond" pitchFamily="34" charset="0"/>
                <a:ea typeface="EB Garamond" pitchFamily="34" charset="-122"/>
                <a:cs typeface="EB Garamond" pitchFamily="34" charset="-120"/>
              </a:rPr>
              <a:t>Scanning the signals on the horizon so UA and our learners are ready and helping to shape what arrives.</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365760"/>
            <a:ext cx="8046720" cy="822960"/>
          </a:xfrm>
          <a:prstGeom prst="rect">
            <a:avLst/>
          </a:prstGeom>
          <a:noFill/>
          <a:ln/>
        </p:spPr>
        <p:txBody>
          <a:bodyPr wrap="square" lIns="0" tIns="0" rIns="0" bIns="0" rtlCol="0"/>
          <a:lstStyle/>
          <a:p>
            <a:pPr marL="0" indent="0" algn="l">
              <a:buNone/>
            </a:pPr>
            <a:r>
              <a:rPr lang="en-US" sz="3200" b="1" dirty="0">
                <a:solidFill>
                  <a:srgbClr val="0C234B"/>
                </a:solidFill>
                <a:latin typeface="Montserrat" pitchFamily="34" charset="0"/>
                <a:ea typeface="Montserrat" pitchFamily="34" charset="-122"/>
                <a:cs typeface="Montserrat" pitchFamily="34" charset="-120"/>
              </a:rPr>
              <a:t>What Success Looks Like</a:t>
            </a:r>
            <a:endParaRPr lang="en-US" sz="3200" dirty="0"/>
          </a:p>
        </p:txBody>
      </p:sp>
      <p:sp>
        <p:nvSpPr>
          <p:cNvPr id="3" name="Text 1"/>
          <p:cNvSpPr/>
          <p:nvPr/>
        </p:nvSpPr>
        <p:spPr>
          <a:xfrm>
            <a:off x="548640" y="1188720"/>
            <a:ext cx="8046720" cy="365760"/>
          </a:xfrm>
          <a:prstGeom prst="rect">
            <a:avLst/>
          </a:prstGeom>
          <a:noFill/>
          <a:ln/>
        </p:spPr>
        <p:txBody>
          <a:bodyPr wrap="square" rtlCol="0" anchor="ctr"/>
          <a:lstStyle/>
          <a:p>
            <a:pPr marL="0" indent="0">
              <a:buNone/>
            </a:pPr>
            <a:r>
              <a:rPr lang="en-US" sz="1600" dirty="0">
                <a:solidFill>
                  <a:srgbClr val="5B6472"/>
                </a:solidFill>
                <a:latin typeface="EB Garamond" pitchFamily="34" charset="0"/>
                <a:ea typeface="EB Garamond" pitchFamily="34" charset="-122"/>
                <a:cs typeface="EB Garamond" pitchFamily="34" charset="-120"/>
              </a:rPr>
              <a:t>If these bets pay off, here is what changes for the people we serve (students, faculty, communities, and the institution).</a:t>
            </a:r>
            <a:endParaRPr lang="en-US" sz="1600" dirty="0"/>
          </a:p>
        </p:txBody>
      </p:sp>
      <p:sp>
        <p:nvSpPr>
          <p:cNvPr id="4" name="Shape 2"/>
          <p:cNvSpPr/>
          <p:nvPr/>
        </p:nvSpPr>
        <p:spPr>
          <a:xfrm>
            <a:off x="548640" y="1645920"/>
            <a:ext cx="3886200" cy="1353312"/>
          </a:xfrm>
          <a:prstGeom prst="roundRect">
            <a:avLst>
              <a:gd name="adj" fmla="val 6081"/>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5" name="Shape 3"/>
          <p:cNvSpPr/>
          <p:nvPr/>
        </p:nvSpPr>
        <p:spPr>
          <a:xfrm>
            <a:off x="548640" y="1645920"/>
            <a:ext cx="109728" cy="1353312"/>
          </a:xfrm>
          <a:prstGeom prst="rect">
            <a:avLst/>
          </a:prstGeom>
          <a:solidFill>
            <a:srgbClr val="378DBD"/>
          </a:solidFill>
          <a:ln/>
        </p:spPr>
        <p:txBody>
          <a:bodyPr/>
          <a:lstStyle/>
          <a:p>
            <a:endParaRPr lang="en-US"/>
          </a:p>
        </p:txBody>
      </p:sp>
      <p:sp>
        <p:nvSpPr>
          <p:cNvPr id="6" name="Text 4"/>
          <p:cNvSpPr/>
          <p:nvPr/>
        </p:nvSpPr>
        <p:spPr>
          <a:xfrm>
            <a:off x="841248" y="1847088"/>
            <a:ext cx="3383280" cy="411480"/>
          </a:xfrm>
          <a:prstGeom prst="rect">
            <a:avLst/>
          </a:prstGeom>
          <a:noFill/>
          <a:ln/>
        </p:spPr>
        <p:txBody>
          <a:bodyPr wrap="square" lIns="0" tIns="0" rIns="0" bIns="0" rtlCol="0" anchor="ctr"/>
          <a:lstStyle/>
          <a:p>
            <a:pPr marL="0" indent="0">
              <a:buNone/>
            </a:pPr>
            <a:r>
              <a:rPr lang="en-US" sz="2000" b="1" dirty="0">
                <a:solidFill>
                  <a:srgbClr val="378DBD"/>
                </a:solidFill>
                <a:latin typeface="Montserrat" pitchFamily="34" charset="0"/>
                <a:ea typeface="Montserrat" pitchFamily="34" charset="-122"/>
                <a:cs typeface="Montserrat" pitchFamily="34" charset="-120"/>
              </a:rPr>
              <a:t>Access</a:t>
            </a:r>
            <a:endParaRPr lang="en-US" sz="2000" dirty="0"/>
          </a:p>
        </p:txBody>
      </p:sp>
      <p:sp>
        <p:nvSpPr>
          <p:cNvPr id="7" name="Text 5"/>
          <p:cNvSpPr/>
          <p:nvPr/>
        </p:nvSpPr>
        <p:spPr>
          <a:xfrm>
            <a:off x="841248" y="2304288"/>
            <a:ext cx="3337560" cy="658368"/>
          </a:xfrm>
          <a:prstGeom prst="rect">
            <a:avLst/>
          </a:prstGeom>
          <a:noFill/>
          <a:ln/>
        </p:spPr>
        <p:txBody>
          <a:bodyPr wrap="square" lIns="0" tIns="0" rIns="0" bIns="0" rtlCol="0" anchor="t"/>
          <a:lstStyle/>
          <a:p>
            <a:pPr marL="0" indent="0">
              <a:buNone/>
            </a:pPr>
            <a:r>
              <a:rPr lang="en-US" sz="1300" dirty="0">
                <a:solidFill>
                  <a:srgbClr val="5B6472"/>
                </a:solidFill>
                <a:latin typeface="Montserrat" pitchFamily="34" charset="0"/>
                <a:ea typeface="Montserrat" pitchFamily="34" charset="-122"/>
                <a:cs typeface="Montserrat" pitchFamily="34" charset="-120"/>
              </a:rPr>
              <a:t>More learners engage with us from every ZIP code, tribe, and stage of life.</a:t>
            </a:r>
            <a:endParaRPr lang="en-US" sz="1300" dirty="0"/>
          </a:p>
        </p:txBody>
      </p:sp>
      <p:sp>
        <p:nvSpPr>
          <p:cNvPr id="8" name="Shape 6"/>
          <p:cNvSpPr/>
          <p:nvPr/>
        </p:nvSpPr>
        <p:spPr>
          <a:xfrm>
            <a:off x="4709160" y="1645920"/>
            <a:ext cx="3886200" cy="1353312"/>
          </a:xfrm>
          <a:prstGeom prst="roundRect">
            <a:avLst>
              <a:gd name="adj" fmla="val 6081"/>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9" name="Shape 7"/>
          <p:cNvSpPr/>
          <p:nvPr/>
        </p:nvSpPr>
        <p:spPr>
          <a:xfrm>
            <a:off x="4709160" y="1645920"/>
            <a:ext cx="109728" cy="1353312"/>
          </a:xfrm>
          <a:prstGeom prst="rect">
            <a:avLst/>
          </a:prstGeom>
          <a:solidFill>
            <a:srgbClr val="1E5288"/>
          </a:solidFill>
          <a:ln/>
        </p:spPr>
        <p:txBody>
          <a:bodyPr/>
          <a:lstStyle/>
          <a:p>
            <a:endParaRPr lang="en-US"/>
          </a:p>
        </p:txBody>
      </p:sp>
      <p:sp>
        <p:nvSpPr>
          <p:cNvPr id="10" name="Text 8"/>
          <p:cNvSpPr/>
          <p:nvPr/>
        </p:nvSpPr>
        <p:spPr>
          <a:xfrm>
            <a:off x="5001768" y="1847088"/>
            <a:ext cx="3383280" cy="411480"/>
          </a:xfrm>
          <a:prstGeom prst="rect">
            <a:avLst/>
          </a:prstGeom>
          <a:noFill/>
          <a:ln/>
        </p:spPr>
        <p:txBody>
          <a:bodyPr wrap="square" lIns="0" tIns="0" rIns="0" bIns="0" rtlCol="0" anchor="ctr"/>
          <a:lstStyle/>
          <a:p>
            <a:pPr marL="0" indent="0">
              <a:buNone/>
            </a:pPr>
            <a:r>
              <a:rPr lang="en-US" sz="2000" b="1" dirty="0">
                <a:solidFill>
                  <a:srgbClr val="1E5288"/>
                </a:solidFill>
                <a:latin typeface="Montserrat" pitchFamily="34" charset="0"/>
                <a:ea typeface="Montserrat" pitchFamily="34" charset="-122"/>
                <a:cs typeface="Montserrat" pitchFamily="34" charset="-120"/>
              </a:rPr>
              <a:t>Excellence</a:t>
            </a:r>
            <a:endParaRPr lang="en-US" sz="2000" dirty="0"/>
          </a:p>
        </p:txBody>
      </p:sp>
      <p:sp>
        <p:nvSpPr>
          <p:cNvPr id="11" name="Text 9"/>
          <p:cNvSpPr/>
          <p:nvPr/>
        </p:nvSpPr>
        <p:spPr>
          <a:xfrm>
            <a:off x="5001768" y="2304288"/>
            <a:ext cx="3337560" cy="658368"/>
          </a:xfrm>
          <a:prstGeom prst="rect">
            <a:avLst/>
          </a:prstGeom>
          <a:noFill/>
          <a:ln/>
        </p:spPr>
        <p:txBody>
          <a:bodyPr wrap="square" lIns="0" tIns="0" rIns="0" bIns="0" rtlCol="0" anchor="t"/>
          <a:lstStyle/>
          <a:p>
            <a:pPr marL="0" indent="0">
              <a:buNone/>
            </a:pPr>
            <a:r>
              <a:rPr lang="en-US" sz="1300" dirty="0">
                <a:solidFill>
                  <a:srgbClr val="5B6472"/>
                </a:solidFill>
                <a:latin typeface="Montserrat" pitchFamily="34" charset="0"/>
                <a:ea typeface="Montserrat" pitchFamily="34" charset="-122"/>
                <a:cs typeface="Montserrat" pitchFamily="34" charset="-120"/>
              </a:rPr>
              <a:t>Quality rises with scale; online strengthens the whole institution.</a:t>
            </a:r>
            <a:endParaRPr lang="en-US" sz="1300" dirty="0"/>
          </a:p>
        </p:txBody>
      </p:sp>
      <p:sp>
        <p:nvSpPr>
          <p:cNvPr id="12" name="Shape 10"/>
          <p:cNvSpPr/>
          <p:nvPr/>
        </p:nvSpPr>
        <p:spPr>
          <a:xfrm>
            <a:off x="548640" y="3108960"/>
            <a:ext cx="3886200" cy="1353312"/>
          </a:xfrm>
          <a:prstGeom prst="roundRect">
            <a:avLst>
              <a:gd name="adj" fmla="val 6081"/>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3" name="Shape 11"/>
          <p:cNvSpPr/>
          <p:nvPr/>
        </p:nvSpPr>
        <p:spPr>
          <a:xfrm>
            <a:off x="548640" y="3108960"/>
            <a:ext cx="109728" cy="1353312"/>
          </a:xfrm>
          <a:prstGeom prst="rect">
            <a:avLst/>
          </a:prstGeom>
          <a:solidFill>
            <a:srgbClr val="007D84"/>
          </a:solidFill>
          <a:ln/>
        </p:spPr>
        <p:txBody>
          <a:bodyPr/>
          <a:lstStyle/>
          <a:p>
            <a:endParaRPr lang="en-US"/>
          </a:p>
        </p:txBody>
      </p:sp>
      <p:sp>
        <p:nvSpPr>
          <p:cNvPr id="14" name="Text 12"/>
          <p:cNvSpPr/>
          <p:nvPr/>
        </p:nvSpPr>
        <p:spPr>
          <a:xfrm>
            <a:off x="841248" y="3310128"/>
            <a:ext cx="3383280" cy="411480"/>
          </a:xfrm>
          <a:prstGeom prst="rect">
            <a:avLst/>
          </a:prstGeom>
          <a:noFill/>
          <a:ln/>
        </p:spPr>
        <p:txBody>
          <a:bodyPr wrap="square" lIns="0" tIns="0" rIns="0" bIns="0" rtlCol="0" anchor="ctr"/>
          <a:lstStyle/>
          <a:p>
            <a:pPr marL="0" indent="0">
              <a:buNone/>
            </a:pPr>
            <a:r>
              <a:rPr lang="en-US" sz="2000" b="1" dirty="0">
                <a:solidFill>
                  <a:srgbClr val="007D84"/>
                </a:solidFill>
                <a:latin typeface="Montserrat" pitchFamily="34" charset="0"/>
                <a:ea typeface="Montserrat" pitchFamily="34" charset="-122"/>
                <a:cs typeface="Montserrat" pitchFamily="34" charset="-120"/>
              </a:rPr>
              <a:t>Impact</a:t>
            </a:r>
            <a:endParaRPr lang="en-US" sz="2000" dirty="0"/>
          </a:p>
        </p:txBody>
      </p:sp>
      <p:sp>
        <p:nvSpPr>
          <p:cNvPr id="15" name="Text 13"/>
          <p:cNvSpPr/>
          <p:nvPr/>
        </p:nvSpPr>
        <p:spPr>
          <a:xfrm>
            <a:off x="841248" y="3767328"/>
            <a:ext cx="3337560" cy="658368"/>
          </a:xfrm>
          <a:prstGeom prst="rect">
            <a:avLst/>
          </a:prstGeom>
          <a:noFill/>
          <a:ln/>
        </p:spPr>
        <p:txBody>
          <a:bodyPr wrap="square" lIns="0" tIns="0" rIns="0" bIns="0" rtlCol="0" anchor="t"/>
          <a:lstStyle/>
          <a:p>
            <a:pPr marL="0" indent="0">
              <a:buNone/>
            </a:pPr>
            <a:r>
              <a:rPr lang="en-US" sz="1300" dirty="0">
                <a:solidFill>
                  <a:srgbClr val="5B6472"/>
                </a:solidFill>
                <a:latin typeface="Montserrat" pitchFamily="34" charset="0"/>
                <a:ea typeface="Montserrat" pitchFamily="34" charset="-122"/>
                <a:cs typeface="Montserrat" pitchFamily="34" charset="-120"/>
              </a:rPr>
              <a:t>Research and workforce needs connect directly to opportunity.</a:t>
            </a:r>
            <a:endParaRPr lang="en-US" sz="1300" dirty="0"/>
          </a:p>
        </p:txBody>
      </p:sp>
      <p:sp>
        <p:nvSpPr>
          <p:cNvPr id="16" name="Shape 14"/>
          <p:cNvSpPr/>
          <p:nvPr/>
        </p:nvSpPr>
        <p:spPr>
          <a:xfrm>
            <a:off x="4709160" y="3108960"/>
            <a:ext cx="3886200" cy="1353312"/>
          </a:xfrm>
          <a:prstGeom prst="roundRect">
            <a:avLst>
              <a:gd name="adj" fmla="val 6081"/>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7" name="Shape 15"/>
          <p:cNvSpPr/>
          <p:nvPr/>
        </p:nvSpPr>
        <p:spPr>
          <a:xfrm>
            <a:off x="4709160" y="3108960"/>
            <a:ext cx="109728" cy="1353312"/>
          </a:xfrm>
          <a:prstGeom prst="rect">
            <a:avLst/>
          </a:prstGeom>
          <a:solidFill>
            <a:srgbClr val="AB0520"/>
          </a:solidFill>
          <a:ln/>
        </p:spPr>
        <p:txBody>
          <a:bodyPr/>
          <a:lstStyle/>
          <a:p>
            <a:endParaRPr lang="en-US"/>
          </a:p>
        </p:txBody>
      </p:sp>
      <p:sp>
        <p:nvSpPr>
          <p:cNvPr id="18" name="Text 16"/>
          <p:cNvSpPr/>
          <p:nvPr/>
        </p:nvSpPr>
        <p:spPr>
          <a:xfrm>
            <a:off x="5001768" y="3310128"/>
            <a:ext cx="3383280" cy="411480"/>
          </a:xfrm>
          <a:prstGeom prst="rect">
            <a:avLst/>
          </a:prstGeom>
          <a:noFill/>
          <a:ln/>
        </p:spPr>
        <p:txBody>
          <a:bodyPr wrap="square" lIns="0" tIns="0" rIns="0" bIns="0" rtlCol="0" anchor="ctr"/>
          <a:lstStyle/>
          <a:p>
            <a:pPr marL="0" indent="0">
              <a:buNone/>
            </a:pPr>
            <a:r>
              <a:rPr lang="en-US" sz="2000" b="1" dirty="0">
                <a:solidFill>
                  <a:srgbClr val="AB0520"/>
                </a:solidFill>
                <a:latin typeface="Montserrat" pitchFamily="34" charset="0"/>
                <a:ea typeface="Montserrat" pitchFamily="34" charset="-122"/>
                <a:cs typeface="Montserrat" pitchFamily="34" charset="-120"/>
              </a:rPr>
              <a:t>Belonging</a:t>
            </a:r>
            <a:endParaRPr lang="en-US" sz="2000" dirty="0"/>
          </a:p>
        </p:txBody>
      </p:sp>
      <p:sp>
        <p:nvSpPr>
          <p:cNvPr id="19" name="Text 17"/>
          <p:cNvSpPr/>
          <p:nvPr/>
        </p:nvSpPr>
        <p:spPr>
          <a:xfrm>
            <a:off x="5001768" y="3767328"/>
            <a:ext cx="3337560" cy="658368"/>
          </a:xfrm>
          <a:prstGeom prst="rect">
            <a:avLst/>
          </a:prstGeom>
          <a:noFill/>
          <a:ln/>
        </p:spPr>
        <p:txBody>
          <a:bodyPr wrap="square" lIns="0" tIns="0" rIns="0" bIns="0" rtlCol="0" anchor="t"/>
          <a:lstStyle/>
          <a:p>
            <a:pPr marL="0" indent="0">
              <a:buNone/>
            </a:pPr>
            <a:r>
              <a:rPr lang="en-US" sz="1300" dirty="0">
                <a:solidFill>
                  <a:srgbClr val="5B6472"/>
                </a:solidFill>
                <a:latin typeface="Montserrat" pitchFamily="34" charset="0"/>
                <a:ea typeface="Montserrat" pitchFamily="34" charset="-122"/>
                <a:cs typeface="Montserrat" pitchFamily="34" charset="-120"/>
              </a:rPr>
              <a:t>Every learner feels part of One UA and keeps coming back.</a:t>
            </a:r>
            <a:endParaRPr lang="en-US" sz="1300" dirty="0"/>
          </a:p>
        </p:txBody>
      </p:sp>
      <p:sp>
        <p:nvSpPr>
          <p:cNvPr id="20" name="TextBox 19">
            <a:extLst>
              <a:ext uri="{FF2B5EF4-FFF2-40B4-BE49-F238E27FC236}">
                <a16:creationId xmlns:a16="http://schemas.microsoft.com/office/drawing/2014/main" id="{8D85E8E7-0918-38F8-64A7-2BDF41BE6313}"/>
              </a:ext>
            </a:extLst>
          </p:cNvPr>
          <p:cNvSpPr txBox="1"/>
          <p:nvPr/>
        </p:nvSpPr>
        <p:spPr>
          <a:xfrm>
            <a:off x="548640" y="4663327"/>
            <a:ext cx="8046720" cy="338554"/>
          </a:xfrm>
          <a:prstGeom prst="rect">
            <a:avLst/>
          </a:prstGeom>
          <a:noFill/>
        </p:spPr>
        <p:txBody>
          <a:bodyPr wrap="square" rtlCol="0">
            <a:spAutoFit/>
          </a:bodyPr>
          <a:lstStyle/>
          <a:p>
            <a:pPr algn="ctr"/>
            <a:r>
              <a:rPr lang="en-US" sz="1600" i="1" dirty="0">
                <a:solidFill>
                  <a:srgbClr val="5B6472"/>
                </a:solidFill>
                <a:latin typeface="EB Garamond" pitchFamily="34" charset="0"/>
                <a:ea typeface="EB Garamond" pitchFamily="34" charset="-122"/>
              </a:rPr>
              <a:t>All underpinned by a sustainable financial model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365760"/>
            <a:ext cx="8046720" cy="822960"/>
          </a:xfrm>
          <a:prstGeom prst="rect">
            <a:avLst/>
          </a:prstGeom>
          <a:noFill/>
          <a:ln/>
        </p:spPr>
        <p:txBody>
          <a:bodyPr wrap="square" lIns="0" tIns="0" rIns="0" bIns="0" rtlCol="0" anchor="ctr"/>
          <a:lstStyle/>
          <a:p>
            <a:pPr marL="0" indent="0" algn="l">
              <a:buNone/>
            </a:pPr>
            <a:r>
              <a:rPr lang="en-US" sz="2600" b="1" dirty="0">
                <a:solidFill>
                  <a:srgbClr val="FFFFFF"/>
                </a:solidFill>
                <a:latin typeface="Montserrat" pitchFamily="34" charset="0"/>
                <a:ea typeface="Montserrat" pitchFamily="34" charset="-122"/>
                <a:cs typeface="Montserrat" pitchFamily="34" charset="-120"/>
              </a:rPr>
              <a:t>The Strategy in One Sentence</a:t>
            </a:r>
            <a:endParaRPr lang="en-US" sz="2600" dirty="0"/>
          </a:p>
        </p:txBody>
      </p:sp>
      <p:sp>
        <p:nvSpPr>
          <p:cNvPr id="3" name="Shape 1"/>
          <p:cNvSpPr/>
          <p:nvPr/>
        </p:nvSpPr>
        <p:spPr>
          <a:xfrm>
            <a:off x="548640" y="1051560"/>
            <a:ext cx="502920" cy="502920"/>
          </a:xfrm>
          <a:prstGeom prst="rect">
            <a:avLst/>
          </a:prstGeom>
          <a:solidFill>
            <a:srgbClr val="AB0520"/>
          </a:solidFill>
          <a:ln/>
        </p:spPr>
        <p:txBody>
          <a:bodyPr/>
          <a:lstStyle/>
          <a:p>
            <a:endParaRPr lang="en-US"/>
          </a:p>
        </p:txBody>
      </p:sp>
      <p:sp>
        <p:nvSpPr>
          <p:cNvPr id="4" name="Text 2"/>
          <p:cNvSpPr/>
          <p:nvPr/>
        </p:nvSpPr>
        <p:spPr>
          <a:xfrm>
            <a:off x="502920" y="868680"/>
            <a:ext cx="914400" cy="914400"/>
          </a:xfrm>
          <a:prstGeom prst="rect">
            <a:avLst/>
          </a:prstGeom>
          <a:noFill/>
          <a:ln/>
        </p:spPr>
        <p:txBody>
          <a:bodyPr wrap="square" lIns="0" tIns="0" rIns="0" bIns="0" rtlCol="0" anchor="ctr"/>
          <a:lstStyle/>
          <a:p>
            <a:pPr marL="0" indent="0">
              <a:buNone/>
            </a:pPr>
            <a:r>
              <a:rPr lang="en-US" sz="7200" b="1" dirty="0">
                <a:solidFill>
                  <a:srgbClr val="FFFFFF"/>
                </a:solidFill>
                <a:latin typeface="EB Garamond" pitchFamily="34" charset="0"/>
                <a:ea typeface="EB Garamond" pitchFamily="34" charset="-122"/>
                <a:cs typeface="EB Garamond" pitchFamily="34" charset="-120"/>
              </a:rPr>
              <a:t>“</a:t>
            </a:r>
            <a:endParaRPr lang="en-US" sz="7200" dirty="0"/>
          </a:p>
        </p:txBody>
      </p:sp>
      <p:sp>
        <p:nvSpPr>
          <p:cNvPr id="5" name="Text 3"/>
          <p:cNvSpPr/>
          <p:nvPr/>
        </p:nvSpPr>
        <p:spPr>
          <a:xfrm>
            <a:off x="1280160" y="1691640"/>
            <a:ext cx="7223760" cy="2103120"/>
          </a:xfrm>
          <a:prstGeom prst="rect">
            <a:avLst/>
          </a:prstGeom>
          <a:noFill/>
          <a:ln/>
        </p:spPr>
        <p:txBody>
          <a:bodyPr wrap="square" rtlCol="0" anchor="ctr"/>
          <a:lstStyle/>
          <a:p>
            <a:pPr marL="0" indent="0">
              <a:lnSpc>
                <a:spcPct val="115000"/>
              </a:lnSpc>
              <a:buNone/>
            </a:pPr>
            <a:r>
              <a:rPr lang="en-US" sz="3100" b="1" i="1" dirty="0">
                <a:solidFill>
                  <a:srgbClr val="FFFFFF"/>
                </a:solidFill>
                <a:latin typeface="EB Garamond" pitchFamily="34" charset="0"/>
                <a:ea typeface="EB Garamond" pitchFamily="34" charset="-122"/>
                <a:cs typeface="EB Garamond" pitchFamily="34" charset="-120"/>
              </a:rPr>
              <a:t>Online should be the connective tissue between access, research strength, workforce need, and community impact.</a:t>
            </a:r>
            <a:endParaRPr lang="en-US" sz="3100" dirty="0"/>
          </a:p>
        </p:txBody>
      </p:sp>
      <p:sp>
        <p:nvSpPr>
          <p:cNvPr id="6" name="Text 4"/>
          <p:cNvSpPr/>
          <p:nvPr/>
        </p:nvSpPr>
        <p:spPr>
          <a:xfrm>
            <a:off x="1280160" y="4114800"/>
            <a:ext cx="7223760" cy="365760"/>
          </a:xfrm>
          <a:prstGeom prst="rect">
            <a:avLst/>
          </a:prstGeom>
          <a:noFill/>
          <a:ln/>
        </p:spPr>
        <p:txBody>
          <a:bodyPr wrap="square" rtlCol="0" anchor="ctr"/>
          <a:lstStyle/>
          <a:p>
            <a:pPr marL="0" indent="0">
              <a:buNone/>
            </a:pPr>
            <a:r>
              <a:rPr lang="en-US" sz="1400" dirty="0">
                <a:solidFill>
                  <a:srgbClr val="81D3EB"/>
                </a:solidFill>
                <a:latin typeface="Montserrat" pitchFamily="34" charset="0"/>
                <a:ea typeface="Montserrat" pitchFamily="34" charset="-122"/>
                <a:cs typeface="Montserrat" pitchFamily="34" charset="-120"/>
              </a:rPr>
              <a:t>— a single line, a single breath</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365760"/>
            <a:ext cx="8046720" cy="822960"/>
          </a:xfrm>
          <a:prstGeom prst="rect">
            <a:avLst/>
          </a:prstGeom>
          <a:noFill/>
          <a:ln/>
        </p:spPr>
        <p:txBody>
          <a:bodyPr wrap="square" lIns="0" tIns="0" rIns="0" bIns="0" rtlCol="0"/>
          <a:lstStyle/>
          <a:p>
            <a:pPr marL="0" indent="0" algn="l">
              <a:buNone/>
            </a:pPr>
            <a:r>
              <a:rPr lang="en-US" sz="3200" b="1" dirty="0">
                <a:solidFill>
                  <a:srgbClr val="0C234B"/>
                </a:solidFill>
                <a:latin typeface="Montserrat" pitchFamily="34" charset="0"/>
                <a:ea typeface="Montserrat" pitchFamily="34" charset="-122"/>
                <a:cs typeface="Montserrat" pitchFamily="34" charset="-120"/>
              </a:rPr>
              <a:t>The Power of a Pathway</a:t>
            </a:r>
            <a:endParaRPr lang="en-US" sz="3200" dirty="0"/>
          </a:p>
        </p:txBody>
      </p:sp>
      <p:sp>
        <p:nvSpPr>
          <p:cNvPr id="3" name="Text 1"/>
          <p:cNvSpPr/>
          <p:nvPr/>
        </p:nvSpPr>
        <p:spPr>
          <a:xfrm>
            <a:off x="548640" y="1188720"/>
            <a:ext cx="8046720" cy="365760"/>
          </a:xfrm>
          <a:prstGeom prst="rect">
            <a:avLst/>
          </a:prstGeom>
          <a:noFill/>
          <a:ln/>
        </p:spPr>
        <p:txBody>
          <a:bodyPr wrap="square" rtlCol="0" anchor="ctr"/>
          <a:lstStyle/>
          <a:p>
            <a:pPr marL="0" indent="0">
              <a:buNone/>
            </a:pPr>
            <a:r>
              <a:rPr lang="en-US" sz="1600" dirty="0">
                <a:solidFill>
                  <a:srgbClr val="5B6472"/>
                </a:solidFill>
                <a:latin typeface="EB Garamond" pitchFamily="34" charset="0"/>
                <a:ea typeface="EB Garamond" pitchFamily="34" charset="-122"/>
                <a:cs typeface="EB Garamond" pitchFamily="34" charset="-120"/>
              </a:rPr>
              <a:t>Where we began and where a pathway can lead, generation after generation.</a:t>
            </a:r>
            <a:endParaRPr lang="en-US" sz="1600" dirty="0"/>
          </a:p>
        </p:txBody>
      </p:sp>
      <p:sp>
        <p:nvSpPr>
          <p:cNvPr id="4" name="Shape 2"/>
          <p:cNvSpPr/>
          <p:nvPr/>
        </p:nvSpPr>
        <p:spPr>
          <a:xfrm>
            <a:off x="457200" y="2286000"/>
            <a:ext cx="1397203" cy="960120"/>
          </a:xfrm>
          <a:prstGeom prst="roundRect">
            <a:avLst>
              <a:gd name="adj" fmla="val 8571"/>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5" name="Shape 3"/>
          <p:cNvSpPr/>
          <p:nvPr/>
        </p:nvSpPr>
        <p:spPr>
          <a:xfrm>
            <a:off x="457200" y="2286000"/>
            <a:ext cx="1397203" cy="91440"/>
          </a:xfrm>
          <a:prstGeom prst="rect">
            <a:avLst/>
          </a:prstGeom>
          <a:solidFill>
            <a:srgbClr val="AB0520"/>
          </a:solidFill>
          <a:ln/>
        </p:spPr>
        <p:txBody>
          <a:bodyPr/>
          <a:lstStyle/>
          <a:p>
            <a:endParaRPr lang="en-US"/>
          </a:p>
        </p:txBody>
      </p:sp>
      <p:sp>
        <p:nvSpPr>
          <p:cNvPr id="6" name="Text 4"/>
          <p:cNvSpPr/>
          <p:nvPr/>
        </p:nvSpPr>
        <p:spPr>
          <a:xfrm>
            <a:off x="512064" y="2286000"/>
            <a:ext cx="1287475" cy="960120"/>
          </a:xfrm>
          <a:prstGeom prst="rect">
            <a:avLst/>
          </a:prstGeom>
          <a:noFill/>
          <a:ln/>
        </p:spPr>
        <p:txBody>
          <a:bodyPr wrap="square" lIns="0" tIns="0" rIns="0" bIns="0" rtlCol="0" anchor="ctr"/>
          <a:lstStyle/>
          <a:p>
            <a:pPr marL="0" indent="0" algn="ctr">
              <a:buNone/>
            </a:pPr>
            <a:r>
              <a:rPr lang="en-US" sz="1250" b="1" dirty="0">
                <a:solidFill>
                  <a:srgbClr val="0C234B"/>
                </a:solidFill>
                <a:latin typeface="Montserrat" pitchFamily="34" charset="0"/>
                <a:ea typeface="Montserrat" pitchFamily="34" charset="-122"/>
                <a:cs typeface="Montserrat" pitchFamily="34" charset="-120"/>
              </a:rPr>
              <a:t>Betty &amp; Jo</a:t>
            </a:r>
            <a:endParaRPr lang="en-US" sz="1250" dirty="0"/>
          </a:p>
        </p:txBody>
      </p:sp>
      <p:sp>
        <p:nvSpPr>
          <p:cNvPr id="7" name="Shape 5"/>
          <p:cNvSpPr/>
          <p:nvPr/>
        </p:nvSpPr>
        <p:spPr>
          <a:xfrm>
            <a:off x="1872691" y="2766060"/>
            <a:ext cx="274320" cy="0"/>
          </a:xfrm>
          <a:prstGeom prst="line">
            <a:avLst/>
          </a:prstGeom>
          <a:noFill/>
          <a:ln w="25400">
            <a:solidFill>
              <a:srgbClr val="AB0520"/>
            </a:solidFill>
            <a:prstDash val="solid"/>
            <a:headEnd type="none"/>
            <a:tailEnd type="triangle"/>
          </a:ln>
        </p:spPr>
        <p:txBody>
          <a:bodyPr/>
          <a:lstStyle/>
          <a:p>
            <a:endParaRPr lang="en-US"/>
          </a:p>
        </p:txBody>
      </p:sp>
      <p:sp>
        <p:nvSpPr>
          <p:cNvPr id="8" name="Shape 6"/>
          <p:cNvSpPr/>
          <p:nvPr/>
        </p:nvSpPr>
        <p:spPr>
          <a:xfrm>
            <a:off x="2165299" y="2286000"/>
            <a:ext cx="1397203" cy="960120"/>
          </a:xfrm>
          <a:prstGeom prst="roundRect">
            <a:avLst>
              <a:gd name="adj" fmla="val 8571"/>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9" name="Shape 7"/>
          <p:cNvSpPr/>
          <p:nvPr/>
        </p:nvSpPr>
        <p:spPr>
          <a:xfrm>
            <a:off x="2165299" y="2286000"/>
            <a:ext cx="1397203" cy="91440"/>
          </a:xfrm>
          <a:prstGeom prst="rect">
            <a:avLst/>
          </a:prstGeom>
          <a:solidFill>
            <a:srgbClr val="AB0520"/>
          </a:solidFill>
          <a:ln/>
        </p:spPr>
        <p:txBody>
          <a:bodyPr/>
          <a:lstStyle/>
          <a:p>
            <a:endParaRPr lang="en-US"/>
          </a:p>
        </p:txBody>
      </p:sp>
      <p:sp>
        <p:nvSpPr>
          <p:cNvPr id="10" name="Text 8"/>
          <p:cNvSpPr/>
          <p:nvPr/>
        </p:nvSpPr>
        <p:spPr>
          <a:xfrm>
            <a:off x="2220163" y="2286000"/>
            <a:ext cx="1287475" cy="960120"/>
          </a:xfrm>
          <a:prstGeom prst="rect">
            <a:avLst/>
          </a:prstGeom>
          <a:noFill/>
          <a:ln/>
        </p:spPr>
        <p:txBody>
          <a:bodyPr wrap="square" lIns="0" tIns="0" rIns="0" bIns="0" rtlCol="0" anchor="ctr"/>
          <a:lstStyle/>
          <a:p>
            <a:pPr marL="0" indent="0" algn="ctr">
              <a:buNone/>
            </a:pPr>
            <a:r>
              <a:rPr lang="en-US" sz="1250" b="1" dirty="0">
                <a:solidFill>
                  <a:srgbClr val="0C234B"/>
                </a:solidFill>
                <a:latin typeface="Montserrat" pitchFamily="34" charset="0"/>
                <a:ea typeface="Montserrat" pitchFamily="34" charset="-122"/>
                <a:cs typeface="Montserrat" pitchFamily="34" charset="-120"/>
              </a:rPr>
              <a:t>Bettyjo</a:t>
            </a:r>
            <a:endParaRPr lang="en-US" sz="1250" dirty="0"/>
          </a:p>
        </p:txBody>
      </p:sp>
      <p:sp>
        <p:nvSpPr>
          <p:cNvPr id="11" name="Shape 9"/>
          <p:cNvSpPr/>
          <p:nvPr/>
        </p:nvSpPr>
        <p:spPr>
          <a:xfrm>
            <a:off x="3580790" y="2766060"/>
            <a:ext cx="274320" cy="0"/>
          </a:xfrm>
          <a:prstGeom prst="line">
            <a:avLst/>
          </a:prstGeom>
          <a:noFill/>
          <a:ln w="25400">
            <a:solidFill>
              <a:srgbClr val="AB0520"/>
            </a:solidFill>
            <a:prstDash val="solid"/>
            <a:headEnd type="none"/>
            <a:tailEnd type="triangle"/>
          </a:ln>
        </p:spPr>
        <p:txBody>
          <a:bodyPr/>
          <a:lstStyle/>
          <a:p>
            <a:endParaRPr lang="en-US"/>
          </a:p>
        </p:txBody>
      </p:sp>
      <p:sp>
        <p:nvSpPr>
          <p:cNvPr id="12" name="Shape 10"/>
          <p:cNvSpPr/>
          <p:nvPr/>
        </p:nvSpPr>
        <p:spPr>
          <a:xfrm>
            <a:off x="3873398" y="2286000"/>
            <a:ext cx="1397203" cy="960120"/>
          </a:xfrm>
          <a:prstGeom prst="roundRect">
            <a:avLst>
              <a:gd name="adj" fmla="val 8571"/>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3" name="Shape 11"/>
          <p:cNvSpPr/>
          <p:nvPr/>
        </p:nvSpPr>
        <p:spPr>
          <a:xfrm>
            <a:off x="3873398" y="2286000"/>
            <a:ext cx="1397203" cy="91440"/>
          </a:xfrm>
          <a:prstGeom prst="rect">
            <a:avLst/>
          </a:prstGeom>
          <a:solidFill>
            <a:srgbClr val="AB0520"/>
          </a:solidFill>
          <a:ln/>
        </p:spPr>
        <p:txBody>
          <a:bodyPr/>
          <a:lstStyle/>
          <a:p>
            <a:endParaRPr lang="en-US"/>
          </a:p>
        </p:txBody>
      </p:sp>
      <p:sp>
        <p:nvSpPr>
          <p:cNvPr id="14" name="Text 12"/>
          <p:cNvSpPr/>
          <p:nvPr/>
        </p:nvSpPr>
        <p:spPr>
          <a:xfrm>
            <a:off x="3928262" y="2286000"/>
            <a:ext cx="1287475" cy="960120"/>
          </a:xfrm>
          <a:prstGeom prst="rect">
            <a:avLst/>
          </a:prstGeom>
          <a:noFill/>
          <a:ln/>
        </p:spPr>
        <p:txBody>
          <a:bodyPr wrap="square" lIns="0" tIns="0" rIns="0" bIns="0" rtlCol="0" anchor="ctr"/>
          <a:lstStyle/>
          <a:p>
            <a:pPr marL="0" indent="0" algn="ctr">
              <a:buNone/>
            </a:pPr>
            <a:r>
              <a:rPr lang="en-US" sz="1250" b="1" dirty="0">
                <a:solidFill>
                  <a:srgbClr val="0C234B"/>
                </a:solidFill>
                <a:latin typeface="Montserrat" pitchFamily="34" charset="0"/>
                <a:ea typeface="Montserrat" pitchFamily="34" charset="-122"/>
                <a:cs typeface="Montserrat" pitchFamily="34" charset="-120"/>
              </a:rPr>
              <a:t>Today’s Learners</a:t>
            </a:r>
            <a:endParaRPr lang="en-US" sz="1250" dirty="0"/>
          </a:p>
        </p:txBody>
      </p:sp>
      <p:sp>
        <p:nvSpPr>
          <p:cNvPr id="15" name="Shape 13"/>
          <p:cNvSpPr/>
          <p:nvPr/>
        </p:nvSpPr>
        <p:spPr>
          <a:xfrm>
            <a:off x="5288890" y="2766060"/>
            <a:ext cx="274320" cy="0"/>
          </a:xfrm>
          <a:prstGeom prst="line">
            <a:avLst/>
          </a:prstGeom>
          <a:noFill/>
          <a:ln w="25400">
            <a:solidFill>
              <a:srgbClr val="AB0520"/>
            </a:solidFill>
            <a:prstDash val="solid"/>
            <a:headEnd type="none"/>
            <a:tailEnd type="triangle"/>
          </a:ln>
        </p:spPr>
        <p:txBody>
          <a:bodyPr/>
          <a:lstStyle/>
          <a:p>
            <a:endParaRPr lang="en-US"/>
          </a:p>
        </p:txBody>
      </p:sp>
      <p:sp>
        <p:nvSpPr>
          <p:cNvPr id="16" name="Shape 14"/>
          <p:cNvSpPr/>
          <p:nvPr/>
        </p:nvSpPr>
        <p:spPr>
          <a:xfrm>
            <a:off x="5581498" y="2286000"/>
            <a:ext cx="1397203" cy="960120"/>
          </a:xfrm>
          <a:prstGeom prst="roundRect">
            <a:avLst>
              <a:gd name="adj" fmla="val 8571"/>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7" name="Shape 15"/>
          <p:cNvSpPr/>
          <p:nvPr/>
        </p:nvSpPr>
        <p:spPr>
          <a:xfrm>
            <a:off x="5581498" y="2286000"/>
            <a:ext cx="1397203" cy="91440"/>
          </a:xfrm>
          <a:prstGeom prst="rect">
            <a:avLst/>
          </a:prstGeom>
          <a:solidFill>
            <a:srgbClr val="AB0520"/>
          </a:solidFill>
          <a:ln/>
        </p:spPr>
        <p:txBody>
          <a:bodyPr/>
          <a:lstStyle/>
          <a:p>
            <a:endParaRPr lang="en-US"/>
          </a:p>
        </p:txBody>
      </p:sp>
      <p:sp>
        <p:nvSpPr>
          <p:cNvPr id="18" name="Text 16"/>
          <p:cNvSpPr/>
          <p:nvPr/>
        </p:nvSpPr>
        <p:spPr>
          <a:xfrm>
            <a:off x="5636362" y="2286000"/>
            <a:ext cx="1287475" cy="960120"/>
          </a:xfrm>
          <a:prstGeom prst="rect">
            <a:avLst/>
          </a:prstGeom>
          <a:noFill/>
          <a:ln/>
        </p:spPr>
        <p:txBody>
          <a:bodyPr wrap="square" lIns="0" tIns="0" rIns="0" bIns="0" rtlCol="0" anchor="ctr"/>
          <a:lstStyle/>
          <a:p>
            <a:pPr marL="0" indent="0" algn="ctr">
              <a:buNone/>
            </a:pPr>
            <a:r>
              <a:rPr lang="en-US" sz="1250" b="1" dirty="0">
                <a:solidFill>
                  <a:srgbClr val="0C234B"/>
                </a:solidFill>
                <a:latin typeface="Montserrat" pitchFamily="34" charset="0"/>
                <a:ea typeface="Montserrat" pitchFamily="34" charset="-122"/>
                <a:cs typeface="Montserrat" pitchFamily="34" charset="-120"/>
              </a:rPr>
              <a:t>Their Families</a:t>
            </a:r>
            <a:endParaRPr lang="en-US" sz="1250" dirty="0"/>
          </a:p>
        </p:txBody>
      </p:sp>
      <p:sp>
        <p:nvSpPr>
          <p:cNvPr id="19" name="Shape 17"/>
          <p:cNvSpPr/>
          <p:nvPr/>
        </p:nvSpPr>
        <p:spPr>
          <a:xfrm>
            <a:off x="6996989" y="2766060"/>
            <a:ext cx="274320" cy="0"/>
          </a:xfrm>
          <a:prstGeom prst="line">
            <a:avLst/>
          </a:prstGeom>
          <a:noFill/>
          <a:ln w="25400">
            <a:solidFill>
              <a:srgbClr val="AB0520"/>
            </a:solidFill>
            <a:prstDash val="solid"/>
            <a:headEnd type="none"/>
            <a:tailEnd type="triangle"/>
          </a:ln>
        </p:spPr>
        <p:txBody>
          <a:bodyPr/>
          <a:lstStyle/>
          <a:p>
            <a:endParaRPr lang="en-US"/>
          </a:p>
        </p:txBody>
      </p:sp>
      <p:sp>
        <p:nvSpPr>
          <p:cNvPr id="20" name="Shape 18"/>
          <p:cNvSpPr/>
          <p:nvPr/>
        </p:nvSpPr>
        <p:spPr>
          <a:xfrm>
            <a:off x="7289597" y="2286000"/>
            <a:ext cx="1397203" cy="960120"/>
          </a:xfrm>
          <a:prstGeom prst="roundRect">
            <a:avLst>
              <a:gd name="adj" fmla="val 8571"/>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1" name="Shape 19"/>
          <p:cNvSpPr/>
          <p:nvPr/>
        </p:nvSpPr>
        <p:spPr>
          <a:xfrm>
            <a:off x="7289597" y="2286000"/>
            <a:ext cx="1397203" cy="91440"/>
          </a:xfrm>
          <a:prstGeom prst="rect">
            <a:avLst/>
          </a:prstGeom>
          <a:solidFill>
            <a:srgbClr val="AB0520"/>
          </a:solidFill>
          <a:ln/>
        </p:spPr>
        <p:txBody>
          <a:bodyPr/>
          <a:lstStyle/>
          <a:p>
            <a:endParaRPr lang="en-US"/>
          </a:p>
        </p:txBody>
      </p:sp>
      <p:sp>
        <p:nvSpPr>
          <p:cNvPr id="22" name="Text 20"/>
          <p:cNvSpPr/>
          <p:nvPr/>
        </p:nvSpPr>
        <p:spPr>
          <a:xfrm>
            <a:off x="7344461" y="2286000"/>
            <a:ext cx="1287475" cy="960120"/>
          </a:xfrm>
          <a:prstGeom prst="rect">
            <a:avLst/>
          </a:prstGeom>
          <a:noFill/>
          <a:ln/>
        </p:spPr>
        <p:txBody>
          <a:bodyPr wrap="square" lIns="0" tIns="0" rIns="0" bIns="0" rtlCol="0" anchor="ctr"/>
          <a:lstStyle/>
          <a:p>
            <a:pPr marL="0" indent="0" algn="ctr">
              <a:buNone/>
            </a:pPr>
            <a:r>
              <a:rPr lang="en-US" sz="1250" b="1" dirty="0">
                <a:solidFill>
                  <a:srgbClr val="0C234B"/>
                </a:solidFill>
                <a:latin typeface="Montserrat" pitchFamily="34" charset="0"/>
                <a:ea typeface="Montserrat" pitchFamily="34" charset="-122"/>
                <a:cs typeface="Montserrat" pitchFamily="34" charset="-120"/>
              </a:rPr>
              <a:t>Arizona’s Communities</a:t>
            </a:r>
            <a:endParaRPr lang="en-US" sz="1250" dirty="0"/>
          </a:p>
        </p:txBody>
      </p:sp>
      <p:sp>
        <p:nvSpPr>
          <p:cNvPr id="23" name="Shape 21"/>
          <p:cNvSpPr/>
          <p:nvPr/>
        </p:nvSpPr>
        <p:spPr>
          <a:xfrm>
            <a:off x="1280160" y="3794760"/>
            <a:ext cx="6583680" cy="822960"/>
          </a:xfrm>
          <a:prstGeom prst="roundRect">
            <a:avLst>
              <a:gd name="adj" fmla="val 11111"/>
            </a:avLst>
          </a:prstGeom>
          <a:solidFill>
            <a:srgbClr val="0C234B"/>
          </a:solidFill>
          <a:ln/>
        </p:spPr>
        <p:txBody>
          <a:bodyPr/>
          <a:lstStyle/>
          <a:p>
            <a:endParaRPr lang="en-US"/>
          </a:p>
        </p:txBody>
      </p:sp>
      <p:sp>
        <p:nvSpPr>
          <p:cNvPr id="24" name="Text 22"/>
          <p:cNvSpPr/>
          <p:nvPr/>
        </p:nvSpPr>
        <p:spPr>
          <a:xfrm>
            <a:off x="1508760" y="3794760"/>
            <a:ext cx="6126480" cy="822960"/>
          </a:xfrm>
          <a:prstGeom prst="rect">
            <a:avLst/>
          </a:prstGeom>
          <a:noFill/>
          <a:ln/>
        </p:spPr>
        <p:txBody>
          <a:bodyPr wrap="square" lIns="0" tIns="0" rIns="0" bIns="0" rtlCol="0" anchor="ctr"/>
          <a:lstStyle/>
          <a:p>
            <a:pPr marL="0" indent="0" algn="ctr">
              <a:buNone/>
            </a:pPr>
            <a:r>
              <a:rPr lang="en-US" sz="1600" i="1" dirty="0">
                <a:solidFill>
                  <a:srgbClr val="FFFFFF"/>
                </a:solidFill>
                <a:latin typeface="EB Garamond" pitchFamily="34" charset="0"/>
                <a:ea typeface="EB Garamond" pitchFamily="34" charset="-122"/>
                <a:cs typeface="EB Garamond" pitchFamily="34" charset="-120"/>
              </a:rPr>
              <a:t>A pathway opened for two women who never got to walk it. Now we can open thousands more and expand what’s possible across generations.</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40080" y="2487168"/>
            <a:ext cx="7863840" cy="320040"/>
          </a:xfrm>
          <a:prstGeom prst="rect">
            <a:avLst/>
          </a:prstGeom>
          <a:noFill/>
          <a:ln/>
        </p:spPr>
        <p:txBody>
          <a:bodyPr wrap="square" lIns="0" tIns="0" rIns="0" bIns="0" rtlCol="0" anchor="ctr"/>
          <a:lstStyle/>
          <a:p>
            <a:pPr marL="0" indent="0">
              <a:buNone/>
            </a:pPr>
            <a:r>
              <a:rPr lang="en-US" sz="1300" b="1" kern="0" spc="300" dirty="0">
                <a:solidFill>
                  <a:srgbClr val="FFFFFF"/>
                </a:solidFill>
                <a:latin typeface="Oswald" pitchFamily="34" charset="0"/>
                <a:ea typeface="Oswald" pitchFamily="34" charset="-122"/>
                <a:cs typeface="Oswald" pitchFamily="34" charset="-120"/>
              </a:rPr>
              <a:t>LET’S BUILD THE PATHWAY — TOGETHER</a:t>
            </a:r>
            <a:endParaRPr lang="en-US" sz="1300" dirty="0"/>
          </a:p>
        </p:txBody>
      </p:sp>
      <p:sp>
        <p:nvSpPr>
          <p:cNvPr id="3" name="Text 2"/>
          <p:cNvSpPr>
            <a:spLocks noGrp="1"/>
          </p:cNvSpPr>
          <p:nvPr>
            <p:ph type="title" idx="102" hasCustomPrompt="1"/>
          </p:nvPr>
        </p:nvSpPr>
        <p:spPr>
          <a:xfrm>
            <a:off x="640080" y="2880360"/>
            <a:ext cx="7863840" cy="1097280"/>
          </a:xfrm>
          <a:prstGeom prst="rect">
            <a:avLst/>
          </a:prstGeom>
          <a:noFill/>
          <a:ln/>
        </p:spPr>
        <p:txBody>
          <a:bodyPr wrap="square" lIns="0" tIns="0" rIns="0" bIns="0" rtlCol="0" anchor="ctr"/>
          <a:lstStyle/>
          <a:p>
            <a:pPr marL="0" indent="0" algn="l">
              <a:buNone/>
            </a:pPr>
            <a:r>
              <a:rPr lang="en-US" sz="4200" b="1" dirty="0">
                <a:solidFill>
                  <a:srgbClr val="FFFFFF"/>
                </a:solidFill>
                <a:latin typeface="Montserrat" pitchFamily="34" charset="0"/>
                <a:ea typeface="Montserrat" pitchFamily="34" charset="-122"/>
                <a:cs typeface="Montserrat" pitchFamily="34" charset="-120"/>
              </a:rPr>
              <a:t>Questions &amp; Conversation</a:t>
            </a:r>
            <a:endParaRPr lang="en-US" sz="4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0CA4-A5D3-30DD-1F29-6562520C8941}"/>
              </a:ext>
            </a:extLst>
          </p:cNvPr>
          <p:cNvSpPr>
            <a:spLocks noGrp="1"/>
          </p:cNvSpPr>
          <p:nvPr>
            <p:ph type="title" idx="100"/>
          </p:nvPr>
        </p:nvSpPr>
        <p:spPr/>
        <p:txBody>
          <a:bodyPr/>
          <a:lstStyle/>
          <a:p>
            <a:pPr algn="l"/>
            <a:r>
              <a:rPr lang="en-US" dirty="0">
                <a:solidFill>
                  <a:schemeClr val="bg1"/>
                </a:solidFill>
              </a:rPr>
              <a:t>Supplemental Slides</a:t>
            </a:r>
          </a:p>
        </p:txBody>
      </p:sp>
    </p:spTree>
    <p:extLst>
      <p:ext uri="{BB962C8B-B14F-4D97-AF65-F5344CB8AC3E}">
        <p14:creationId xmlns:p14="http://schemas.microsoft.com/office/powerpoint/2010/main" val="2633715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About Me">
    <p:spTree>
      <p:nvGrpSpPr>
        <p:cNvPr id="1" name=""/>
        <p:cNvGrpSpPr/>
        <p:nvPr/>
      </p:nvGrpSpPr>
      <p:grpSpPr>
        <a:xfrm>
          <a:off x="0" y="0"/>
          <a:ext cx="0" cy="0"/>
          <a:chOff x="0" y="0"/>
          <a:chExt cx="0" cy="0"/>
        </a:xfrm>
      </p:grpSpPr>
      <p:pic>
        <p:nvPicPr>
          <p:cNvPr id="2" name="Headshot"/>
          <p:cNvPicPr>
            <a:picLocks noChangeAspect="1"/>
          </p:cNvPicPr>
          <p:nvPr/>
        </p:nvPicPr>
        <p:blipFill>
          <a:blip r:embed="rId3"/>
          <a:srcRect l="16699" r="16699"/>
          <a:stretch>
            <a:fillRect/>
          </a:stretch>
        </p:blipFill>
        <p:spPr>
          <a:xfrm>
            <a:off x="548640" y="429000"/>
            <a:ext cx="1005840" cy="1005840"/>
          </a:xfrm>
          <a:prstGeom prst="ellipse">
            <a:avLst/>
          </a:prstGeom>
          <a:ln w="19050">
            <a:solidFill>
              <a:srgbClr val="FFFFFF"/>
            </a:solidFill>
          </a:ln>
          <a:effectLst>
            <a:outerShdw blurRad="88900" dist="38100" dir="8100000" algn="bl" rotWithShape="0">
              <a:srgbClr val="000000">
                <a:alpha val="24000"/>
              </a:srgbClr>
            </a:outerShdw>
          </a:effectLst>
        </p:spPr>
      </p:pic>
      <p:sp>
        <p:nvSpPr>
          <p:cNvPr id="3" name="Eyebrow"/>
          <p:cNvSpPr/>
          <p:nvPr/>
        </p:nvSpPr>
        <p:spPr>
          <a:xfrm>
            <a:off x="1780000" y="470000"/>
            <a:ext cx="6815360" cy="230000"/>
          </a:xfrm>
          <a:prstGeom prst="rect">
            <a:avLst/>
          </a:prstGeom>
          <a:noFill/>
          <a:ln/>
        </p:spPr>
        <p:txBody>
          <a:bodyPr wrap="square" lIns="0" tIns="0" rIns="0" bIns="0" rtlCol="0" anchor="ctr"/>
          <a:lstStyle/>
          <a:p>
            <a:pPr marL="0" indent="0" algn="l">
              <a:buNone/>
            </a:pPr>
            <a:r>
              <a:rPr lang="en-US" sz="1150" b="1" spc="300">
                <a:solidFill>
                  <a:srgbClr val="378DBD"/>
                </a:solidFill>
                <a:latin typeface="Montserrat" pitchFamily="34" charset="0"/>
                <a:ea typeface="Montserrat" pitchFamily="34" charset="-122"/>
                <a:cs typeface="Montserrat" pitchFamily="34" charset="-120"/>
              </a:rPr>
              <a:t>ABOUT ME</a:t>
            </a:r>
            <a:endParaRPr lang="en-US" sz="1150"/>
          </a:p>
        </p:txBody>
      </p:sp>
      <p:sp>
        <p:nvSpPr>
          <p:cNvPr id="4" name="Name"/>
          <p:cNvSpPr/>
          <p:nvPr/>
        </p:nvSpPr>
        <p:spPr>
          <a:xfrm>
            <a:off x="1780000" y="700000"/>
            <a:ext cx="6815360" cy="480060"/>
          </a:xfrm>
          <a:prstGeom prst="rect">
            <a:avLst/>
          </a:prstGeom>
          <a:noFill/>
          <a:ln/>
        </p:spPr>
        <p:txBody>
          <a:bodyPr wrap="square" lIns="0" tIns="0" rIns="0" bIns="0" rtlCol="0" anchor="ctr"/>
          <a:lstStyle/>
          <a:p>
            <a:pPr marL="0" indent="0" algn="l">
              <a:buNone/>
            </a:pPr>
            <a:r>
              <a:rPr lang="en-US" sz="2800" b="1">
                <a:solidFill>
                  <a:srgbClr val="FFFFFF"/>
                </a:solidFill>
                <a:latin typeface="Montserrat" pitchFamily="34" charset="0"/>
                <a:ea typeface="Montserrat" pitchFamily="34" charset="-122"/>
                <a:cs typeface="Montserrat" pitchFamily="34" charset="-120"/>
              </a:rPr>
              <a:t>Bettyjo Bouchey, Ed.D., MBA</a:t>
            </a:r>
            <a:endParaRPr lang="en-US" sz="2800"/>
          </a:p>
        </p:txBody>
      </p:sp>
      <p:sp>
        <p:nvSpPr>
          <p:cNvPr id="5" name="Role"/>
          <p:cNvSpPr/>
          <p:nvPr/>
        </p:nvSpPr>
        <p:spPr>
          <a:xfrm>
            <a:off x="1780000" y="1180000"/>
            <a:ext cx="6815360" cy="280000"/>
          </a:xfrm>
          <a:prstGeom prst="rect">
            <a:avLst/>
          </a:prstGeom>
          <a:noFill/>
          <a:ln/>
        </p:spPr>
        <p:txBody>
          <a:bodyPr wrap="square" lIns="0" tIns="0" rIns="0" bIns="0" rtlCol="0" anchor="ctr"/>
          <a:lstStyle/>
          <a:p>
            <a:pPr marL="0" indent="0" algn="l">
              <a:buNone/>
            </a:pPr>
            <a:r>
              <a:rPr lang="en-US" sz="1450" i="1">
                <a:solidFill>
                  <a:srgbClr val="9AA6B2"/>
                </a:solidFill>
                <a:latin typeface="EB Garamond" pitchFamily="34" charset="0"/>
                <a:ea typeface="EB Garamond" pitchFamily="34" charset="-122"/>
                <a:cs typeface="EB Garamond" pitchFamily="34" charset="-120"/>
              </a:rPr>
              <a:t>Candidate · Senior Vice Provost, Online Education · University of Arizona</a:t>
            </a:r>
            <a:endParaRPr lang="en-US" sz="1450"/>
          </a:p>
        </p:txBody>
      </p:sp>
      <p:sp>
        <p:nvSpPr>
          <p:cNvPr id="6" name="Divider"/>
          <p:cNvSpPr/>
          <p:nvPr/>
        </p:nvSpPr>
        <p:spPr>
          <a:xfrm>
            <a:off x="548640" y="1560000"/>
            <a:ext cx="8046720" cy="0"/>
          </a:xfrm>
          <a:prstGeom prst="line">
            <a:avLst/>
          </a:prstGeom>
          <a:noFill/>
          <a:ln w="19050">
            <a:solidFill>
              <a:srgbClr val="1E5288"/>
            </a:solidFill>
            <a:prstDash val="solid"/>
            <a:headEnd type="none"/>
            <a:tailEnd type="none"/>
          </a:ln>
        </p:spPr>
        <p:txBody>
          <a:bodyPr/>
          <a:lstStyle/>
          <a:p>
            <a:endParaRPr lang="en-US"/>
          </a:p>
        </p:txBody>
      </p:sp>
      <p:sp>
        <p:nvSpPr>
          <p:cNvPr id="7" name="Bio"/>
          <p:cNvSpPr/>
          <p:nvPr/>
        </p:nvSpPr>
        <p:spPr>
          <a:xfrm>
            <a:off x="548640" y="1720000"/>
            <a:ext cx="3780000" cy="2160000"/>
          </a:xfrm>
          <a:prstGeom prst="rect">
            <a:avLst/>
          </a:prstGeom>
          <a:noFill/>
          <a:ln/>
        </p:spPr>
        <p:txBody>
          <a:bodyPr wrap="square" lIns="0" tIns="0" rIns="0" bIns="0" rtlCol="0"/>
          <a:lstStyle/>
          <a:p>
            <a:pPr marL="0" indent="0" algn="l">
              <a:lnSpc>
                <a:spcPct val="120000"/>
              </a:lnSpc>
              <a:buNone/>
            </a:pPr>
            <a:r>
              <a:rPr lang="en-US" sz="1500" dirty="0">
                <a:solidFill>
                  <a:srgbClr val="E7E6E6"/>
                </a:solidFill>
                <a:latin typeface="EB Garamond" pitchFamily="34" charset="0"/>
                <a:ea typeface="EB Garamond" pitchFamily="34" charset="-122"/>
                <a:cs typeface="EB Garamond" pitchFamily="34" charset="-120"/>
              </a:rPr>
              <a:t>I'm a first-generation college student whose life was changed by education, and I've spent nearly two decades making that same possibility real for others online. I've led every corner of the online campus, always informed by heart and evidence.</a:t>
            </a:r>
            <a:endParaRPr lang="en-US" sz="1500" dirty="0"/>
          </a:p>
        </p:txBody>
      </p:sp>
      <p:sp>
        <p:nvSpPr>
          <p:cNvPr id="8" name="Education Label"/>
          <p:cNvSpPr/>
          <p:nvPr/>
        </p:nvSpPr>
        <p:spPr>
          <a:xfrm>
            <a:off x="564001" y="3275802"/>
            <a:ext cx="3780000" cy="220000"/>
          </a:xfrm>
          <a:prstGeom prst="rect">
            <a:avLst/>
          </a:prstGeom>
          <a:noFill/>
          <a:ln/>
        </p:spPr>
        <p:txBody>
          <a:bodyPr wrap="square" lIns="0" tIns="0" rIns="0" bIns="0" rtlCol="0" anchor="ctr"/>
          <a:lstStyle/>
          <a:p>
            <a:pPr marL="0" indent="0" algn="l">
              <a:buNone/>
            </a:pPr>
            <a:r>
              <a:rPr lang="en-US" sz="1000" b="1" spc="300" dirty="0">
                <a:solidFill>
                  <a:srgbClr val="378DBD"/>
                </a:solidFill>
                <a:latin typeface="Montserrat" pitchFamily="34" charset="0"/>
                <a:ea typeface="Montserrat" pitchFamily="34" charset="-122"/>
                <a:cs typeface="Montserrat" pitchFamily="34" charset="-120"/>
              </a:rPr>
              <a:t>EDUCATION</a:t>
            </a:r>
            <a:endParaRPr lang="en-US" sz="1000" dirty="0"/>
          </a:p>
        </p:txBody>
      </p:sp>
      <p:sp>
        <p:nvSpPr>
          <p:cNvPr id="9" name="Education Line"/>
          <p:cNvSpPr/>
          <p:nvPr/>
        </p:nvSpPr>
        <p:spPr>
          <a:xfrm>
            <a:off x="564001" y="3515802"/>
            <a:ext cx="3780000" cy="360000"/>
          </a:xfrm>
          <a:prstGeom prst="rect">
            <a:avLst/>
          </a:prstGeom>
          <a:noFill/>
          <a:ln/>
        </p:spPr>
        <p:txBody>
          <a:bodyPr wrap="square" lIns="0" tIns="0" rIns="0" bIns="0" rtlCol="0"/>
          <a:lstStyle/>
          <a:p>
            <a:pPr marL="0" indent="0" algn="l">
              <a:lnSpc>
                <a:spcPct val="120000"/>
              </a:lnSpc>
              <a:buNone/>
            </a:pPr>
            <a:r>
              <a:rPr lang="en-US" sz="1100" dirty="0">
                <a:solidFill>
                  <a:srgbClr val="9AA6B2"/>
                </a:solidFill>
                <a:latin typeface="Montserrat" pitchFamily="34" charset="0"/>
                <a:ea typeface="Montserrat" pitchFamily="34" charset="-122"/>
                <a:cs typeface="Montserrat" pitchFamily="34" charset="-120"/>
              </a:rPr>
              <a:t>Ed.D., Northeastern  ·  M.B.A., Rensselaer  ·  B.A., Albany</a:t>
            </a:r>
            <a:endParaRPr lang="en-US" sz="1100" dirty="0"/>
          </a:p>
        </p:txBody>
      </p:sp>
      <p:sp>
        <p:nvSpPr>
          <p:cNvPr id="10" name="Card1"/>
          <p:cNvSpPr/>
          <p:nvPr/>
        </p:nvSpPr>
        <p:spPr>
          <a:xfrm>
            <a:off x="4620000" y="1720000"/>
            <a:ext cx="3975360" cy="880000"/>
          </a:xfrm>
          <a:prstGeom prst="roundRect">
            <a:avLst>
              <a:gd name="adj" fmla="val 8000"/>
            </a:avLst>
          </a:prstGeom>
          <a:solidFill>
            <a:srgbClr val="FFFFFF"/>
          </a:solidFill>
          <a:ln/>
          <a:effectLst>
            <a:outerShdw blurRad="88900" dist="38100" dir="8100000" algn="bl" rotWithShape="0">
              <a:srgbClr val="000000">
                <a:alpha val="20000"/>
              </a:srgbClr>
            </a:outerShdw>
          </a:effectLst>
        </p:spPr>
        <p:txBody>
          <a:bodyPr/>
          <a:lstStyle/>
          <a:p>
            <a:endParaRPr lang="en-US"/>
          </a:p>
        </p:txBody>
      </p:sp>
      <p:sp>
        <p:nvSpPr>
          <p:cNvPr id="11" name="Card1 Bar"/>
          <p:cNvSpPr/>
          <p:nvPr/>
        </p:nvSpPr>
        <p:spPr>
          <a:xfrm>
            <a:off x="4620000" y="1720000"/>
            <a:ext cx="91440" cy="880000"/>
          </a:xfrm>
          <a:prstGeom prst="rect">
            <a:avLst/>
          </a:prstGeom>
          <a:solidFill>
            <a:srgbClr val="007D84"/>
          </a:solidFill>
          <a:ln/>
        </p:spPr>
        <p:txBody>
          <a:bodyPr/>
          <a:lstStyle/>
          <a:p>
            <a:endParaRPr lang="en-US"/>
          </a:p>
        </p:txBody>
      </p:sp>
      <p:sp>
        <p:nvSpPr>
          <p:cNvPr id="12" name="Card1 Text"/>
          <p:cNvSpPr/>
          <p:nvPr/>
        </p:nvSpPr>
        <p:spPr>
          <a:xfrm>
            <a:off x="4800000" y="1720000"/>
            <a:ext cx="3660000" cy="880000"/>
          </a:xfrm>
          <a:prstGeom prst="rect">
            <a:avLst/>
          </a:prstGeom>
          <a:noFill/>
          <a:ln/>
        </p:spPr>
        <p:txBody>
          <a:bodyPr wrap="square" lIns="0" tIns="0" rIns="0" bIns="0" rtlCol="0" anchor="ctr"/>
          <a:lstStyle/>
          <a:p>
            <a:pPr marL="0" indent="0" algn="l">
              <a:spcAft>
                <a:spcPts val="300"/>
              </a:spcAft>
              <a:buNone/>
            </a:pPr>
            <a:r>
              <a:rPr lang="en-US" sz="1150" b="1" spc="200" dirty="0">
                <a:solidFill>
                  <a:srgbClr val="007D84"/>
                </a:solidFill>
                <a:latin typeface="Montserrat" pitchFamily="34" charset="0"/>
                <a:ea typeface="Montserrat" pitchFamily="34" charset="-122"/>
                <a:cs typeface="Montserrat" pitchFamily="34" charset="-120"/>
              </a:rPr>
              <a:t>CURRENT ROLE</a:t>
            </a:r>
          </a:p>
          <a:p>
            <a:pPr marL="0" indent="0" algn="l">
              <a:lnSpc>
                <a:spcPct val="108000"/>
              </a:lnSpc>
              <a:buNone/>
            </a:pPr>
            <a:r>
              <a:rPr lang="en-US" sz="1150" dirty="0">
                <a:solidFill>
                  <a:srgbClr val="0C234B"/>
                </a:solidFill>
                <a:latin typeface="EB Garamond" pitchFamily="34" charset="0"/>
                <a:ea typeface="EB Garamond" pitchFamily="34" charset="-122"/>
                <a:cs typeface="EB Garamond" pitchFamily="34" charset="-120"/>
              </a:rPr>
              <a:t>Chief Officer, Professional [Online] &amp; Continuing Education, University of Vermont w/ a broad portfolio</a:t>
            </a:r>
            <a:endParaRPr lang="en-US" sz="1150" dirty="0"/>
          </a:p>
        </p:txBody>
      </p:sp>
      <p:sp>
        <p:nvSpPr>
          <p:cNvPr id="13" name="Card2"/>
          <p:cNvSpPr/>
          <p:nvPr/>
        </p:nvSpPr>
        <p:spPr>
          <a:xfrm>
            <a:off x="4620000" y="2700000"/>
            <a:ext cx="3975360" cy="880000"/>
          </a:xfrm>
          <a:prstGeom prst="roundRect">
            <a:avLst>
              <a:gd name="adj" fmla="val 8000"/>
            </a:avLst>
          </a:prstGeom>
          <a:solidFill>
            <a:srgbClr val="FFFFFF"/>
          </a:solidFill>
          <a:ln/>
          <a:effectLst>
            <a:outerShdw blurRad="88900" dist="38100" dir="8100000" algn="bl" rotWithShape="0">
              <a:srgbClr val="000000">
                <a:alpha val="20000"/>
              </a:srgbClr>
            </a:outerShdw>
          </a:effectLst>
        </p:spPr>
        <p:txBody>
          <a:bodyPr/>
          <a:lstStyle/>
          <a:p>
            <a:endParaRPr lang="en-US"/>
          </a:p>
        </p:txBody>
      </p:sp>
      <p:sp>
        <p:nvSpPr>
          <p:cNvPr id="14" name="Card2 Bar"/>
          <p:cNvSpPr/>
          <p:nvPr/>
        </p:nvSpPr>
        <p:spPr>
          <a:xfrm>
            <a:off x="4620000" y="2700000"/>
            <a:ext cx="91440" cy="880000"/>
          </a:xfrm>
          <a:prstGeom prst="rect">
            <a:avLst/>
          </a:prstGeom>
          <a:solidFill>
            <a:srgbClr val="378DBD"/>
          </a:solidFill>
          <a:ln/>
        </p:spPr>
        <p:txBody>
          <a:bodyPr/>
          <a:lstStyle/>
          <a:p>
            <a:endParaRPr lang="en-US"/>
          </a:p>
        </p:txBody>
      </p:sp>
      <p:sp>
        <p:nvSpPr>
          <p:cNvPr id="15" name="Card2 Text"/>
          <p:cNvSpPr/>
          <p:nvPr/>
        </p:nvSpPr>
        <p:spPr>
          <a:xfrm>
            <a:off x="4800000" y="2700000"/>
            <a:ext cx="3660000" cy="880000"/>
          </a:xfrm>
          <a:prstGeom prst="rect">
            <a:avLst/>
          </a:prstGeom>
          <a:noFill/>
          <a:ln/>
        </p:spPr>
        <p:txBody>
          <a:bodyPr wrap="square" lIns="0" tIns="0" rIns="0" bIns="0" rtlCol="0" anchor="ctr"/>
          <a:lstStyle/>
          <a:p>
            <a:pPr marL="0" indent="0" algn="l">
              <a:spcAft>
                <a:spcPts val="300"/>
              </a:spcAft>
              <a:buNone/>
            </a:pPr>
            <a:r>
              <a:rPr lang="en-US" sz="1150" b="1" spc="200" dirty="0">
                <a:solidFill>
                  <a:srgbClr val="1E5288"/>
                </a:solidFill>
                <a:latin typeface="Montserrat" pitchFamily="34" charset="0"/>
                <a:ea typeface="Montserrat" pitchFamily="34" charset="-122"/>
                <a:cs typeface="Montserrat" pitchFamily="34" charset="-120"/>
              </a:rPr>
              <a:t>WHAT I DO</a:t>
            </a:r>
          </a:p>
          <a:p>
            <a:pPr marL="0" indent="0" algn="l">
              <a:lnSpc>
                <a:spcPct val="108000"/>
              </a:lnSpc>
              <a:buNone/>
            </a:pPr>
            <a:r>
              <a:rPr lang="en-US" sz="1150" dirty="0">
                <a:solidFill>
                  <a:srgbClr val="0C234B"/>
                </a:solidFill>
                <a:latin typeface="EB Garamond" pitchFamily="34" charset="0"/>
                <a:ea typeface="EB Garamond" pitchFamily="34" charset="-122"/>
                <a:cs typeface="EB Garamond" pitchFamily="34" charset="-120"/>
              </a:rPr>
              <a:t>Online &amp; digital strategy, learner pathways, and innovation</a:t>
            </a:r>
            <a:endParaRPr lang="en-US" sz="1150" dirty="0"/>
          </a:p>
        </p:txBody>
      </p:sp>
      <p:sp>
        <p:nvSpPr>
          <p:cNvPr id="16" name="Card3"/>
          <p:cNvSpPr/>
          <p:nvPr/>
        </p:nvSpPr>
        <p:spPr>
          <a:xfrm>
            <a:off x="4620000" y="3680000"/>
            <a:ext cx="3975360" cy="880000"/>
          </a:xfrm>
          <a:prstGeom prst="roundRect">
            <a:avLst>
              <a:gd name="adj" fmla="val 8000"/>
            </a:avLst>
          </a:prstGeom>
          <a:solidFill>
            <a:srgbClr val="FFFFFF"/>
          </a:solidFill>
          <a:ln/>
          <a:effectLst>
            <a:outerShdw blurRad="88900" dist="38100" dir="8100000" algn="bl" rotWithShape="0">
              <a:srgbClr val="000000">
                <a:alpha val="20000"/>
              </a:srgbClr>
            </a:outerShdw>
          </a:effectLst>
        </p:spPr>
        <p:txBody>
          <a:bodyPr/>
          <a:lstStyle/>
          <a:p>
            <a:endParaRPr lang="en-US"/>
          </a:p>
        </p:txBody>
      </p:sp>
      <p:sp>
        <p:nvSpPr>
          <p:cNvPr id="17" name="Card3 Bar"/>
          <p:cNvSpPr/>
          <p:nvPr/>
        </p:nvSpPr>
        <p:spPr>
          <a:xfrm>
            <a:off x="4620000" y="3680000"/>
            <a:ext cx="91440" cy="880000"/>
          </a:xfrm>
          <a:prstGeom prst="rect">
            <a:avLst/>
          </a:prstGeom>
          <a:solidFill>
            <a:srgbClr val="AB0520"/>
          </a:solidFill>
          <a:ln/>
        </p:spPr>
        <p:txBody>
          <a:bodyPr/>
          <a:lstStyle/>
          <a:p>
            <a:endParaRPr lang="en-US"/>
          </a:p>
        </p:txBody>
      </p:sp>
      <p:sp>
        <p:nvSpPr>
          <p:cNvPr id="18" name="Card3 Text"/>
          <p:cNvSpPr/>
          <p:nvPr/>
        </p:nvSpPr>
        <p:spPr>
          <a:xfrm>
            <a:off x="4800000" y="3680000"/>
            <a:ext cx="3660000" cy="880000"/>
          </a:xfrm>
          <a:prstGeom prst="rect">
            <a:avLst/>
          </a:prstGeom>
          <a:noFill/>
          <a:ln/>
        </p:spPr>
        <p:txBody>
          <a:bodyPr wrap="square" lIns="0" tIns="0" rIns="0" bIns="0" rtlCol="0" anchor="ctr"/>
          <a:lstStyle/>
          <a:p>
            <a:pPr marL="0" indent="0" algn="l">
              <a:spcAft>
                <a:spcPts val="300"/>
              </a:spcAft>
              <a:buNone/>
            </a:pPr>
            <a:r>
              <a:rPr lang="en-US" sz="1150" b="1" spc="200" dirty="0">
                <a:solidFill>
                  <a:srgbClr val="AB0520"/>
                </a:solidFill>
                <a:latin typeface="Montserrat" pitchFamily="34" charset="0"/>
                <a:ea typeface="Montserrat" pitchFamily="34" charset="-122"/>
                <a:cs typeface="Montserrat" pitchFamily="34" charset="-120"/>
              </a:rPr>
              <a:t>BEYOND THE ROLE</a:t>
            </a:r>
          </a:p>
          <a:p>
            <a:pPr marL="0" indent="0" algn="l">
              <a:lnSpc>
                <a:spcPct val="108000"/>
              </a:lnSpc>
              <a:buNone/>
            </a:pPr>
            <a:r>
              <a:rPr lang="en-US" sz="1150" dirty="0">
                <a:solidFill>
                  <a:srgbClr val="0C234B"/>
                </a:solidFill>
                <a:latin typeface="EB Garamond" pitchFamily="34" charset="0"/>
                <a:ea typeface="EB Garamond" pitchFamily="34" charset="-122"/>
                <a:cs typeface="EB Garamond" pitchFamily="34" charset="-120"/>
              </a:rPr>
              <a:t>Storyteller, mom, wife, daughter, sister, and dog lover</a:t>
            </a:r>
            <a:endParaRPr lang="en-US" sz="1150" dirty="0"/>
          </a:p>
        </p:txBody>
      </p:sp>
      <p:pic>
        <p:nvPicPr>
          <p:cNvPr id="21" name="Picture 20">
            <a:extLst>
              <a:ext uri="{FF2B5EF4-FFF2-40B4-BE49-F238E27FC236}">
                <a16:creationId xmlns:a16="http://schemas.microsoft.com/office/drawing/2014/main" id="{F50D5777-502E-325D-1043-FD51E9502482}"/>
              </a:ext>
            </a:extLst>
          </p:cNvPr>
          <p:cNvPicPr>
            <a:picLocks noChangeAspect="1"/>
          </p:cNvPicPr>
          <p:nvPr/>
        </p:nvPicPr>
        <p:blipFill>
          <a:blip r:embed="rId4"/>
          <a:stretch>
            <a:fillRect/>
          </a:stretch>
        </p:blipFill>
        <p:spPr>
          <a:xfrm>
            <a:off x="564001" y="4120000"/>
            <a:ext cx="711145" cy="71114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Program Portfolio Analysis">
    <p:spTree>
      <p:nvGrpSpPr>
        <p:cNvPr id="1" name=""/>
        <p:cNvGrpSpPr/>
        <p:nvPr/>
      </p:nvGrpSpPr>
      <p:grpSpPr>
        <a:xfrm>
          <a:off x="0" y="0"/>
          <a:ext cx="0" cy="0"/>
          <a:chOff x="0" y="0"/>
          <a:chExt cx="0" cy="0"/>
        </a:xfrm>
      </p:grpSpPr>
      <p:sp>
        <p:nvSpPr>
          <p:cNvPr id="2" name="Title"/>
          <p:cNvSpPr>
            <a:spLocks noGrp="1"/>
          </p:cNvSpPr>
          <p:nvPr>
            <p:ph type="title" idx="100" hasCustomPrompt="1"/>
          </p:nvPr>
        </p:nvSpPr>
        <p:spPr>
          <a:xfrm>
            <a:off x="548640" y="228600"/>
            <a:ext cx="8046720" cy="620000"/>
          </a:xfrm>
          <a:prstGeom prst="rect">
            <a:avLst/>
          </a:prstGeom>
          <a:noFill/>
          <a:ln/>
        </p:spPr>
        <p:txBody>
          <a:bodyPr wrap="square" lIns="0" tIns="0" rIns="0" bIns="0" rtlCol="0"/>
          <a:lstStyle/>
          <a:p>
            <a:pPr marL="0" indent="0" algn="l">
              <a:buNone/>
            </a:pPr>
            <a:r>
              <a:rPr lang="en-US" sz="2800" b="1">
                <a:solidFill>
                  <a:srgbClr val="0C234B"/>
                </a:solidFill>
                <a:latin typeface="Montserrat" pitchFamily="34" charset="0"/>
                <a:ea typeface="Montserrat" pitchFamily="34" charset="-122"/>
                <a:cs typeface="Montserrat" pitchFamily="34" charset="-120"/>
              </a:rPr>
              <a:t>Program Portfolio Analysis</a:t>
            </a:r>
          </a:p>
        </p:txBody>
      </p:sp>
      <p:sp>
        <p:nvSpPr>
          <p:cNvPr id="3" name="Subtitle"/>
          <p:cNvSpPr/>
          <p:nvPr/>
        </p:nvSpPr>
        <p:spPr>
          <a:xfrm>
            <a:off x="548640" y="866000"/>
            <a:ext cx="8046720" cy="320000"/>
          </a:xfrm>
          <a:prstGeom prst="rect">
            <a:avLst/>
          </a:prstGeom>
          <a:noFill/>
          <a:ln/>
        </p:spPr>
        <p:txBody>
          <a:bodyPr wrap="square" lIns="0" tIns="0" rIns="0" bIns="0" rtlCol="0" anchor="ctr"/>
          <a:lstStyle/>
          <a:p>
            <a:pPr marL="0" indent="0">
              <a:buNone/>
            </a:pPr>
            <a:r>
              <a:rPr lang="en-US" sz="1400" dirty="0">
                <a:solidFill>
                  <a:srgbClr val="5B6472"/>
                </a:solidFill>
                <a:latin typeface="EB Garamond" pitchFamily="34" charset="0"/>
                <a:ea typeface="EB Garamond" pitchFamily="34" charset="-122"/>
                <a:cs typeface="EB Garamond" pitchFamily="34" charset="-120"/>
              </a:rPr>
              <a:t>A two-step read on the online portfolio: where each program plays today, then how we grow it.</a:t>
            </a:r>
          </a:p>
        </p:txBody>
      </p:sp>
      <p:sp>
        <p:nvSpPr>
          <p:cNvPr id="4" name="Step1Label"/>
          <p:cNvSpPr/>
          <p:nvPr/>
        </p:nvSpPr>
        <p:spPr>
          <a:xfrm>
            <a:off x="548640" y="1240000"/>
            <a:ext cx="3481000" cy="240000"/>
          </a:xfrm>
          <a:prstGeom prst="rect">
            <a:avLst/>
          </a:prstGeom>
          <a:noFill/>
          <a:ln/>
        </p:spPr>
        <p:txBody>
          <a:bodyPr wrap="square" lIns="0" tIns="0" rIns="0" bIns="0" rtlCol="0" anchor="ctr"/>
          <a:lstStyle/>
          <a:p>
            <a:pPr marL="0" indent="0">
              <a:buNone/>
            </a:pPr>
            <a:r>
              <a:rPr lang="en-US" sz="1050" b="1" spc="120">
                <a:solidFill>
                  <a:srgbClr val="1E5288"/>
                </a:solidFill>
                <a:latin typeface="Montserrat" pitchFamily="34" charset="0"/>
                <a:ea typeface="Montserrat" pitchFamily="34" charset="-122"/>
                <a:cs typeface="Montserrat" pitchFamily="34" charset="-120"/>
              </a:rPr>
              <a:t>STEP 1 · THE GROWTH SHARE MATRIX</a:t>
            </a:r>
          </a:p>
        </p:txBody>
      </p:sp>
      <p:sp>
        <p:nvSpPr>
          <p:cNvPr id="5" name="Step2Label"/>
          <p:cNvSpPr/>
          <p:nvPr/>
        </p:nvSpPr>
        <p:spPr>
          <a:xfrm>
            <a:off x="4700000" y="1240000"/>
            <a:ext cx="3895000" cy="240000"/>
          </a:xfrm>
          <a:prstGeom prst="rect">
            <a:avLst/>
          </a:prstGeom>
          <a:noFill/>
          <a:ln/>
        </p:spPr>
        <p:txBody>
          <a:bodyPr wrap="square" lIns="0" tIns="0" rIns="0" bIns="0" rtlCol="0" anchor="ctr"/>
          <a:lstStyle/>
          <a:p>
            <a:pPr marL="0" indent="0">
              <a:buNone/>
            </a:pPr>
            <a:r>
              <a:rPr lang="en-US" sz="1050" b="1" spc="120">
                <a:solidFill>
                  <a:srgbClr val="007D84"/>
                </a:solidFill>
                <a:latin typeface="Montserrat" pitchFamily="34" charset="0"/>
                <a:ea typeface="Montserrat" pitchFamily="34" charset="-122"/>
                <a:cs typeface="Montserrat" pitchFamily="34" charset="-120"/>
              </a:rPr>
              <a:t>STEP 2 · PRODUCT &amp; GROWTH STRATEGY</a:t>
            </a:r>
          </a:p>
        </p:txBody>
      </p:sp>
      <p:sp>
        <p:nvSpPr>
          <p:cNvPr id="6" name="VAxis"/>
          <p:cNvSpPr/>
          <p:nvPr/>
        </p:nvSpPr>
        <p:spPr>
          <a:xfrm rot="-5400000">
            <a:off x="0" y="2610000"/>
            <a:ext cx="1300000" cy="250000"/>
          </a:xfrm>
          <a:prstGeom prst="rect">
            <a:avLst/>
          </a:prstGeom>
          <a:noFill/>
          <a:ln/>
        </p:spPr>
        <p:txBody>
          <a:bodyPr wrap="square" lIns="0" tIns="0" rIns="0" bIns="0" rtlCol="0" anchor="ctr"/>
          <a:lstStyle/>
          <a:p>
            <a:pPr marL="0" indent="0" algn="ctr">
              <a:buNone/>
            </a:pPr>
            <a:r>
              <a:rPr lang="en-US" sz="950" b="1" spc="80">
                <a:solidFill>
                  <a:srgbClr val="5B6472"/>
                </a:solidFill>
                <a:latin typeface="Montserrat" pitchFamily="34" charset="0"/>
                <a:ea typeface="Montserrat" pitchFamily="34" charset="-122"/>
                <a:cs typeface="Montserrat" pitchFamily="34" charset="-120"/>
              </a:rPr>
              <a:t>MARKET GROWTH</a:t>
            </a:r>
          </a:p>
        </p:txBody>
      </p:sp>
      <p:sp>
        <p:nvSpPr>
          <p:cNvPr id="7" name="GrowthHigh"/>
          <p:cNvSpPr/>
          <p:nvPr/>
        </p:nvSpPr>
        <p:spPr>
          <a:xfrm>
            <a:off x="360000" y="1490000"/>
            <a:ext cx="560000" cy="200000"/>
          </a:xfrm>
          <a:prstGeom prst="rect">
            <a:avLst/>
          </a:prstGeom>
          <a:noFill/>
          <a:ln/>
        </p:spPr>
        <p:txBody>
          <a:bodyPr wrap="square" lIns="0" tIns="0" rIns="0" bIns="0" rtlCol="0" anchor="ctr"/>
          <a:lstStyle/>
          <a:p>
            <a:pPr marL="0" indent="0" algn="ctr">
              <a:buNone/>
            </a:pPr>
            <a:r>
              <a:rPr lang="en-US" sz="800">
                <a:solidFill>
                  <a:srgbClr val="8A929E"/>
                </a:solidFill>
                <a:latin typeface="Montserrat" pitchFamily="34" charset="0"/>
              </a:rPr>
              <a:t>High ▲</a:t>
            </a:r>
          </a:p>
        </p:txBody>
      </p:sp>
      <p:sp>
        <p:nvSpPr>
          <p:cNvPr id="8" name="GrowthLow"/>
          <p:cNvSpPr/>
          <p:nvPr/>
        </p:nvSpPr>
        <p:spPr>
          <a:xfrm>
            <a:off x="360000" y="3475000"/>
            <a:ext cx="560000" cy="200000"/>
          </a:xfrm>
          <a:prstGeom prst="rect">
            <a:avLst/>
          </a:prstGeom>
          <a:noFill/>
          <a:ln/>
        </p:spPr>
        <p:txBody>
          <a:bodyPr wrap="square" lIns="0" tIns="0" rIns="0" bIns="0" rtlCol="0" anchor="ctr"/>
          <a:lstStyle/>
          <a:p>
            <a:pPr marL="0" indent="0" algn="ctr">
              <a:buNone/>
            </a:pPr>
            <a:r>
              <a:rPr lang="en-US" sz="800">
                <a:solidFill>
                  <a:srgbClr val="8A929E"/>
                </a:solidFill>
                <a:latin typeface="Montserrat" pitchFamily="34" charset="0"/>
              </a:rPr>
              <a:t>Low ▼</a:t>
            </a:r>
          </a:p>
        </p:txBody>
      </p:sp>
      <p:sp>
        <p:nvSpPr>
          <p:cNvPr id="9" name="CellTL"/>
          <p:cNvSpPr/>
          <p:nvPr/>
        </p:nvSpPr>
        <p:spPr>
          <a:xfrm>
            <a:off x="980000" y="1560000"/>
            <a:ext cx="1500000" cy="1150000"/>
          </a:xfrm>
          <a:prstGeom prst="roundRect">
            <a:avLst>
              <a:gd name="adj" fmla="val 5000"/>
            </a:avLst>
          </a:prstGeom>
          <a:solidFill>
            <a:srgbClr val="EAF1F7"/>
          </a:solidFill>
          <a:ln w="12700">
            <a:solidFill>
              <a:srgbClr val="1E5288"/>
            </a:solidFill>
          </a:ln>
        </p:spPr>
        <p:txBody>
          <a:bodyPr/>
          <a:lstStyle/>
          <a:p>
            <a:endParaRPr lang="en-US"/>
          </a:p>
        </p:txBody>
      </p:sp>
      <p:sp>
        <p:nvSpPr>
          <p:cNvPr id="10" name="CellTLText"/>
          <p:cNvSpPr/>
          <p:nvPr/>
        </p:nvSpPr>
        <p:spPr>
          <a:xfrm>
            <a:off x="1080000" y="1640000"/>
            <a:ext cx="1320000" cy="1000000"/>
          </a:xfrm>
          <a:prstGeom prst="rect">
            <a:avLst/>
          </a:prstGeom>
          <a:noFill/>
          <a:ln/>
        </p:spPr>
        <p:txBody>
          <a:bodyPr wrap="square" lIns="0" tIns="0" rIns="0" bIns="0" rtlCol="0" anchor="ctr"/>
          <a:lstStyle/>
          <a:p>
            <a:pPr marL="0" indent="0">
              <a:buNone/>
            </a:pPr>
            <a:r>
              <a:rPr lang="en-US" sz="1300" b="1">
                <a:solidFill>
                  <a:srgbClr val="1E5288"/>
                </a:solidFill>
                <a:latin typeface="Montserrat" pitchFamily="34" charset="0"/>
              </a:rPr>
              <a:t>Stars</a:t>
            </a:r>
          </a:p>
          <a:p>
            <a:pPr marL="0" indent="0">
              <a:spcBef>
                <a:spcPts val="300"/>
              </a:spcBef>
              <a:buNone/>
            </a:pPr>
            <a:r>
              <a:rPr lang="en-US" sz="1000">
                <a:solidFill>
                  <a:srgbClr val="5B6472"/>
                </a:solidFill>
                <a:latin typeface="Montserrat" pitchFamily="34" charset="0"/>
              </a:rPr>
              <a:t>Online Nursing &amp; Health Sciences</a:t>
            </a:r>
          </a:p>
        </p:txBody>
      </p:sp>
      <p:sp>
        <p:nvSpPr>
          <p:cNvPr id="11" name="CellTR"/>
          <p:cNvSpPr/>
          <p:nvPr/>
        </p:nvSpPr>
        <p:spPr>
          <a:xfrm>
            <a:off x="2530000" y="1560000"/>
            <a:ext cx="1500000" cy="1150000"/>
          </a:xfrm>
          <a:prstGeom prst="roundRect">
            <a:avLst>
              <a:gd name="adj" fmla="val 5000"/>
            </a:avLst>
          </a:prstGeom>
          <a:solidFill>
            <a:srgbClr val="E9F3F9"/>
          </a:solidFill>
          <a:ln w="12700">
            <a:solidFill>
              <a:srgbClr val="378DBD"/>
            </a:solidFill>
          </a:ln>
        </p:spPr>
        <p:txBody>
          <a:bodyPr/>
          <a:lstStyle/>
          <a:p>
            <a:endParaRPr lang="en-US"/>
          </a:p>
        </p:txBody>
      </p:sp>
      <p:sp>
        <p:nvSpPr>
          <p:cNvPr id="12" name="CellTRText"/>
          <p:cNvSpPr/>
          <p:nvPr/>
        </p:nvSpPr>
        <p:spPr>
          <a:xfrm>
            <a:off x="2630000" y="1640000"/>
            <a:ext cx="1320000" cy="1000000"/>
          </a:xfrm>
          <a:prstGeom prst="rect">
            <a:avLst/>
          </a:prstGeom>
          <a:noFill/>
          <a:ln/>
        </p:spPr>
        <p:txBody>
          <a:bodyPr wrap="square" lIns="0" tIns="0" rIns="0" bIns="0" rtlCol="0" anchor="ctr"/>
          <a:lstStyle/>
          <a:p>
            <a:pPr marL="0" indent="0">
              <a:buNone/>
            </a:pPr>
            <a:r>
              <a:rPr lang="en-US" sz="1300" b="1">
                <a:solidFill>
                  <a:srgbClr val="378DBD"/>
                </a:solidFill>
                <a:latin typeface="Montserrat" pitchFamily="34" charset="0"/>
              </a:rPr>
              <a:t>Question Marks</a:t>
            </a:r>
          </a:p>
          <a:p>
            <a:pPr marL="0" indent="0">
              <a:spcBef>
                <a:spcPts val="300"/>
              </a:spcBef>
              <a:buNone/>
            </a:pPr>
            <a:r>
              <a:rPr lang="en-US" sz="1000">
                <a:solidFill>
                  <a:srgbClr val="5B6472"/>
                </a:solidFill>
                <a:latin typeface="Montserrat" pitchFamily="34" charset="0"/>
              </a:rPr>
              <a:t>AI &amp; Data Science micro-credentials</a:t>
            </a:r>
          </a:p>
        </p:txBody>
      </p:sp>
      <p:sp>
        <p:nvSpPr>
          <p:cNvPr id="13" name="CellBL"/>
          <p:cNvSpPr/>
          <p:nvPr/>
        </p:nvSpPr>
        <p:spPr>
          <a:xfrm>
            <a:off x="980000" y="2760000"/>
            <a:ext cx="1500000" cy="1150000"/>
          </a:xfrm>
          <a:prstGeom prst="roundRect">
            <a:avLst>
              <a:gd name="adj" fmla="val 5000"/>
            </a:avLst>
          </a:prstGeom>
          <a:solidFill>
            <a:srgbClr val="E1F0F0"/>
          </a:solidFill>
          <a:ln w="12700">
            <a:solidFill>
              <a:srgbClr val="007D84"/>
            </a:solidFill>
          </a:ln>
        </p:spPr>
        <p:txBody>
          <a:bodyPr/>
          <a:lstStyle/>
          <a:p>
            <a:endParaRPr lang="en-US"/>
          </a:p>
        </p:txBody>
      </p:sp>
      <p:sp>
        <p:nvSpPr>
          <p:cNvPr id="14" name="CellBLText"/>
          <p:cNvSpPr/>
          <p:nvPr/>
        </p:nvSpPr>
        <p:spPr>
          <a:xfrm>
            <a:off x="1080000" y="2840000"/>
            <a:ext cx="1320000" cy="1000000"/>
          </a:xfrm>
          <a:prstGeom prst="rect">
            <a:avLst/>
          </a:prstGeom>
          <a:noFill/>
          <a:ln/>
        </p:spPr>
        <p:txBody>
          <a:bodyPr wrap="square" lIns="0" tIns="0" rIns="0" bIns="0" rtlCol="0" anchor="ctr"/>
          <a:lstStyle/>
          <a:p>
            <a:pPr marL="0" indent="0">
              <a:buNone/>
            </a:pPr>
            <a:r>
              <a:rPr lang="en-US" sz="1300" b="1" dirty="0">
                <a:solidFill>
                  <a:srgbClr val="007D84"/>
                </a:solidFill>
                <a:latin typeface="Montserrat" pitchFamily="34" charset="0"/>
              </a:rPr>
              <a:t>Mature Leaders</a:t>
            </a:r>
          </a:p>
          <a:p>
            <a:pPr marL="0" indent="0">
              <a:spcBef>
                <a:spcPts val="300"/>
              </a:spcBef>
              <a:buNone/>
            </a:pPr>
            <a:r>
              <a:rPr lang="en-US" sz="1000" dirty="0">
                <a:solidFill>
                  <a:srgbClr val="5B6472"/>
                </a:solidFill>
                <a:latin typeface="Montserrat" pitchFamily="34" charset="0"/>
              </a:rPr>
              <a:t>Online Business &amp; Education degrees</a:t>
            </a:r>
          </a:p>
        </p:txBody>
      </p:sp>
      <p:sp>
        <p:nvSpPr>
          <p:cNvPr id="15" name="CellBR"/>
          <p:cNvSpPr/>
          <p:nvPr/>
        </p:nvSpPr>
        <p:spPr>
          <a:xfrm>
            <a:off x="2530000" y="2760000"/>
            <a:ext cx="1500000" cy="1150000"/>
          </a:xfrm>
          <a:prstGeom prst="roundRect">
            <a:avLst>
              <a:gd name="adj" fmla="val 5000"/>
            </a:avLst>
          </a:prstGeom>
          <a:solidFill>
            <a:srgbClr val="F8E9EC"/>
          </a:solidFill>
          <a:ln w="12700">
            <a:solidFill>
              <a:srgbClr val="AB0520"/>
            </a:solidFill>
          </a:ln>
        </p:spPr>
        <p:txBody>
          <a:bodyPr/>
          <a:lstStyle/>
          <a:p>
            <a:endParaRPr lang="en-US"/>
          </a:p>
        </p:txBody>
      </p:sp>
      <p:sp>
        <p:nvSpPr>
          <p:cNvPr id="16" name="CellBRText"/>
          <p:cNvSpPr/>
          <p:nvPr/>
        </p:nvSpPr>
        <p:spPr>
          <a:xfrm>
            <a:off x="2630000" y="2840000"/>
            <a:ext cx="1320000" cy="1000000"/>
          </a:xfrm>
          <a:prstGeom prst="rect">
            <a:avLst/>
          </a:prstGeom>
          <a:noFill/>
          <a:ln/>
        </p:spPr>
        <p:txBody>
          <a:bodyPr wrap="square" lIns="0" tIns="0" rIns="0" bIns="0" rtlCol="0" anchor="ctr"/>
          <a:lstStyle/>
          <a:p>
            <a:pPr marL="0" indent="0">
              <a:buNone/>
            </a:pPr>
            <a:r>
              <a:rPr lang="en-US" sz="1300" b="1" dirty="0">
                <a:solidFill>
                  <a:srgbClr val="AB0520"/>
                </a:solidFill>
                <a:latin typeface="Montserrat" pitchFamily="34" charset="0"/>
              </a:rPr>
              <a:t>Pets</a:t>
            </a:r>
          </a:p>
          <a:p>
            <a:pPr marL="0" indent="0">
              <a:spcBef>
                <a:spcPts val="300"/>
              </a:spcBef>
              <a:buNone/>
            </a:pPr>
            <a:r>
              <a:rPr lang="en-US" sz="1000" dirty="0">
                <a:solidFill>
                  <a:srgbClr val="5B6472"/>
                </a:solidFill>
                <a:latin typeface="Montserrat" pitchFamily="34" charset="0"/>
              </a:rPr>
              <a:t>Legacy niche certificates</a:t>
            </a:r>
          </a:p>
        </p:txBody>
      </p:sp>
      <p:sp>
        <p:nvSpPr>
          <p:cNvPr id="17" name="HAxis"/>
          <p:cNvSpPr/>
          <p:nvPr/>
        </p:nvSpPr>
        <p:spPr>
          <a:xfrm>
            <a:off x="980000" y="3960000"/>
            <a:ext cx="3050000" cy="240000"/>
          </a:xfrm>
          <a:prstGeom prst="rect">
            <a:avLst/>
          </a:prstGeom>
          <a:noFill/>
          <a:ln/>
        </p:spPr>
        <p:txBody>
          <a:bodyPr wrap="square" lIns="0" tIns="0" rIns="0" bIns="0" rtlCol="0" anchor="ctr"/>
          <a:lstStyle/>
          <a:p>
            <a:pPr marL="0" indent="0" algn="ctr">
              <a:buNone/>
            </a:pPr>
            <a:r>
              <a:rPr lang="en-US" sz="850" b="1" spc="60">
                <a:solidFill>
                  <a:srgbClr val="8A929E"/>
                </a:solidFill>
                <a:latin typeface="Montserrat" pitchFamily="34" charset="0"/>
              </a:rPr>
              <a:t>High ◂   RELATIVE MARKET SHARE   ▸ Low</a:t>
            </a:r>
          </a:p>
        </p:txBody>
      </p:sp>
      <p:sp>
        <p:nvSpPr>
          <p:cNvPr id="18" name="Note"/>
          <p:cNvSpPr/>
          <p:nvPr/>
        </p:nvSpPr>
        <p:spPr>
          <a:xfrm>
            <a:off x="548640" y="4420000"/>
            <a:ext cx="3600000" cy="300000"/>
          </a:xfrm>
          <a:prstGeom prst="rect">
            <a:avLst/>
          </a:prstGeom>
          <a:noFill/>
          <a:ln/>
        </p:spPr>
        <p:txBody>
          <a:bodyPr wrap="square" lIns="0" tIns="0" rIns="0" bIns="0" rtlCol="0" anchor="ctr"/>
          <a:lstStyle/>
          <a:p>
            <a:pPr marL="0" indent="0">
              <a:buNone/>
            </a:pPr>
            <a:r>
              <a:rPr lang="en-US" sz="1000" i="1">
                <a:solidFill>
                  <a:srgbClr val="8A929E"/>
                </a:solidFill>
                <a:latin typeface="EB Garamond" pitchFamily="34" charset="0"/>
              </a:rPr>
              <a:t>Placements shown are illustrative, for strategic discussion.</a:t>
            </a:r>
          </a:p>
        </p:txBody>
      </p:sp>
      <p:sp>
        <p:nvSpPr>
          <p:cNvPr id="19" name="FlowArrow"/>
          <p:cNvSpPr/>
          <p:nvPr/>
        </p:nvSpPr>
        <p:spPr>
          <a:xfrm>
            <a:off x="4185000" y="2470000"/>
            <a:ext cx="440000" cy="420000"/>
          </a:xfrm>
          <a:prstGeom prst="rightArrow">
            <a:avLst>
              <a:gd name="adj1" fmla="val 55000"/>
              <a:gd name="adj2" fmla="val 52000"/>
            </a:avLst>
          </a:prstGeom>
          <a:solidFill>
            <a:srgbClr val="0C234B"/>
          </a:solidFill>
          <a:ln/>
        </p:spPr>
        <p:txBody>
          <a:bodyPr/>
          <a:lstStyle/>
          <a:p>
            <a:endParaRPr lang="en-US"/>
          </a:p>
        </p:txBody>
      </p:sp>
      <p:sp>
        <p:nvSpPr>
          <p:cNvPr id="20" name="Card1"/>
          <p:cNvSpPr/>
          <p:nvPr/>
        </p:nvSpPr>
        <p:spPr>
          <a:xfrm>
            <a:off x="4700000" y="1560000"/>
            <a:ext cx="3895000" cy="800000"/>
          </a:xfrm>
          <a:prstGeom prst="roundRect">
            <a:avLst>
              <a:gd name="adj" fmla="val 8000"/>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1" name="Card1Bar"/>
          <p:cNvSpPr/>
          <p:nvPr/>
        </p:nvSpPr>
        <p:spPr>
          <a:xfrm>
            <a:off x="4700000" y="1560000"/>
            <a:ext cx="100000" cy="800000"/>
          </a:xfrm>
          <a:prstGeom prst="rect">
            <a:avLst/>
          </a:prstGeom>
          <a:solidFill>
            <a:srgbClr val="007D84"/>
          </a:solidFill>
          <a:ln/>
        </p:spPr>
        <p:txBody>
          <a:bodyPr/>
          <a:lstStyle/>
          <a:p>
            <a:endParaRPr lang="en-US"/>
          </a:p>
        </p:txBody>
      </p:sp>
      <p:sp>
        <p:nvSpPr>
          <p:cNvPr id="22" name="Card1Text"/>
          <p:cNvSpPr/>
          <p:nvPr/>
        </p:nvSpPr>
        <p:spPr>
          <a:xfrm>
            <a:off x="4980000" y="1620000"/>
            <a:ext cx="3500000" cy="680000"/>
          </a:xfrm>
          <a:prstGeom prst="rect">
            <a:avLst/>
          </a:prstGeom>
          <a:noFill/>
          <a:ln/>
        </p:spPr>
        <p:txBody>
          <a:bodyPr wrap="square" lIns="0" tIns="0" rIns="0" bIns="0" rtlCol="0" anchor="ctr"/>
          <a:lstStyle/>
          <a:p>
            <a:pPr marL="0" indent="0">
              <a:buNone/>
            </a:pPr>
            <a:r>
              <a:rPr lang="en-US" sz="1300" b="1">
                <a:solidFill>
                  <a:srgbClr val="007D84"/>
                </a:solidFill>
                <a:latin typeface="Montserrat" pitchFamily="34" charset="0"/>
              </a:rPr>
              <a:t>Market Penetration</a:t>
            </a:r>
          </a:p>
          <a:p>
            <a:pPr marL="0" indent="0">
              <a:spcBef>
                <a:spcPts val="200"/>
              </a:spcBef>
              <a:buNone/>
            </a:pPr>
            <a:r>
              <a:rPr lang="en-US" sz="1000">
                <a:solidFill>
                  <a:srgbClr val="5B6472"/>
                </a:solidFill>
                <a:latin typeface="Montserrat" pitchFamily="34" charset="0"/>
              </a:rPr>
              <a:t>Grow enrollment and share within existing programs and markets.</a:t>
            </a:r>
          </a:p>
        </p:txBody>
      </p:sp>
      <p:sp>
        <p:nvSpPr>
          <p:cNvPr id="23" name="Card2"/>
          <p:cNvSpPr/>
          <p:nvPr/>
        </p:nvSpPr>
        <p:spPr>
          <a:xfrm>
            <a:off x="4700000" y="2415000"/>
            <a:ext cx="3895000" cy="800000"/>
          </a:xfrm>
          <a:prstGeom prst="roundRect">
            <a:avLst>
              <a:gd name="adj" fmla="val 8000"/>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4" name="Card2Bar"/>
          <p:cNvSpPr/>
          <p:nvPr/>
        </p:nvSpPr>
        <p:spPr>
          <a:xfrm>
            <a:off x="4700000" y="2415000"/>
            <a:ext cx="100000" cy="800000"/>
          </a:xfrm>
          <a:prstGeom prst="rect">
            <a:avLst/>
          </a:prstGeom>
          <a:solidFill>
            <a:srgbClr val="1E5288"/>
          </a:solidFill>
          <a:ln/>
        </p:spPr>
        <p:txBody>
          <a:bodyPr/>
          <a:lstStyle/>
          <a:p>
            <a:endParaRPr lang="en-US"/>
          </a:p>
        </p:txBody>
      </p:sp>
      <p:sp>
        <p:nvSpPr>
          <p:cNvPr id="25" name="Card2Text"/>
          <p:cNvSpPr/>
          <p:nvPr/>
        </p:nvSpPr>
        <p:spPr>
          <a:xfrm>
            <a:off x="4980000" y="2475000"/>
            <a:ext cx="3500000" cy="680000"/>
          </a:xfrm>
          <a:prstGeom prst="rect">
            <a:avLst/>
          </a:prstGeom>
          <a:noFill/>
          <a:ln/>
        </p:spPr>
        <p:txBody>
          <a:bodyPr wrap="square" lIns="0" tIns="0" rIns="0" bIns="0" rtlCol="0" anchor="ctr"/>
          <a:lstStyle/>
          <a:p>
            <a:pPr marL="0" indent="0">
              <a:buNone/>
            </a:pPr>
            <a:r>
              <a:rPr lang="en-US" sz="1300" b="1">
                <a:solidFill>
                  <a:srgbClr val="1E5288"/>
                </a:solidFill>
                <a:latin typeface="Montserrat" pitchFamily="34" charset="0"/>
              </a:rPr>
              <a:t>Market Development</a:t>
            </a:r>
          </a:p>
          <a:p>
            <a:pPr marL="0" indent="0">
              <a:spcBef>
                <a:spcPts val="200"/>
              </a:spcBef>
              <a:buNone/>
            </a:pPr>
            <a:r>
              <a:rPr lang="en-US" sz="1000">
                <a:solidFill>
                  <a:srgbClr val="5B6472"/>
                </a:solidFill>
                <a:latin typeface="Montserrat" pitchFamily="34" charset="0"/>
              </a:rPr>
              <a:t>Take proven programs to new learners — tribal, professional, out-of-state.</a:t>
            </a:r>
          </a:p>
        </p:txBody>
      </p:sp>
      <p:sp>
        <p:nvSpPr>
          <p:cNvPr id="26" name="Card3"/>
          <p:cNvSpPr/>
          <p:nvPr/>
        </p:nvSpPr>
        <p:spPr>
          <a:xfrm>
            <a:off x="4700000" y="3270000"/>
            <a:ext cx="3895000" cy="800000"/>
          </a:xfrm>
          <a:prstGeom prst="roundRect">
            <a:avLst>
              <a:gd name="adj" fmla="val 8000"/>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7" name="Card3Bar"/>
          <p:cNvSpPr/>
          <p:nvPr/>
        </p:nvSpPr>
        <p:spPr>
          <a:xfrm>
            <a:off x="4700000" y="3270000"/>
            <a:ext cx="100000" cy="800000"/>
          </a:xfrm>
          <a:prstGeom prst="rect">
            <a:avLst/>
          </a:prstGeom>
          <a:solidFill>
            <a:srgbClr val="378DBD"/>
          </a:solidFill>
          <a:ln/>
        </p:spPr>
        <p:txBody>
          <a:bodyPr/>
          <a:lstStyle/>
          <a:p>
            <a:endParaRPr lang="en-US"/>
          </a:p>
        </p:txBody>
      </p:sp>
      <p:sp>
        <p:nvSpPr>
          <p:cNvPr id="28" name="Card3Text"/>
          <p:cNvSpPr/>
          <p:nvPr/>
        </p:nvSpPr>
        <p:spPr>
          <a:xfrm>
            <a:off x="4980000" y="3330000"/>
            <a:ext cx="3500000" cy="680000"/>
          </a:xfrm>
          <a:prstGeom prst="rect">
            <a:avLst/>
          </a:prstGeom>
          <a:noFill/>
          <a:ln/>
        </p:spPr>
        <p:txBody>
          <a:bodyPr wrap="square" lIns="0" tIns="0" rIns="0" bIns="0" rtlCol="0" anchor="ctr"/>
          <a:lstStyle/>
          <a:p>
            <a:pPr marL="0" indent="0">
              <a:buNone/>
            </a:pPr>
            <a:r>
              <a:rPr lang="en-US" sz="1300" b="1">
                <a:solidFill>
                  <a:srgbClr val="378DBD"/>
                </a:solidFill>
                <a:latin typeface="Montserrat" pitchFamily="34" charset="0"/>
              </a:rPr>
              <a:t>Product Development</a:t>
            </a:r>
          </a:p>
          <a:p>
            <a:pPr marL="0" indent="0">
              <a:spcBef>
                <a:spcPts val="200"/>
              </a:spcBef>
              <a:buNone/>
            </a:pPr>
            <a:r>
              <a:rPr lang="en-US" sz="1000">
                <a:solidFill>
                  <a:srgbClr val="5B6472"/>
                </a:solidFill>
                <a:latin typeface="Montserrat" pitchFamily="34" charset="0"/>
              </a:rPr>
              <a:t>Build new programs for current learners, like Grand Challenge pathways.</a:t>
            </a:r>
          </a:p>
        </p:txBody>
      </p:sp>
      <p:sp>
        <p:nvSpPr>
          <p:cNvPr id="29" name="Card4"/>
          <p:cNvSpPr/>
          <p:nvPr/>
        </p:nvSpPr>
        <p:spPr>
          <a:xfrm>
            <a:off x="4700000" y="4125000"/>
            <a:ext cx="3895000" cy="800000"/>
          </a:xfrm>
          <a:prstGeom prst="roundRect">
            <a:avLst>
              <a:gd name="adj" fmla="val 8000"/>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30" name="Card4Bar"/>
          <p:cNvSpPr/>
          <p:nvPr/>
        </p:nvSpPr>
        <p:spPr>
          <a:xfrm>
            <a:off x="4700000" y="4125000"/>
            <a:ext cx="100000" cy="800000"/>
          </a:xfrm>
          <a:prstGeom prst="rect">
            <a:avLst/>
          </a:prstGeom>
          <a:solidFill>
            <a:srgbClr val="AB0520"/>
          </a:solidFill>
          <a:ln/>
        </p:spPr>
        <p:txBody>
          <a:bodyPr/>
          <a:lstStyle/>
          <a:p>
            <a:endParaRPr lang="en-US"/>
          </a:p>
        </p:txBody>
      </p:sp>
      <p:sp>
        <p:nvSpPr>
          <p:cNvPr id="31" name="Card4Text"/>
          <p:cNvSpPr/>
          <p:nvPr/>
        </p:nvSpPr>
        <p:spPr>
          <a:xfrm>
            <a:off x="4980000" y="4185000"/>
            <a:ext cx="3500000" cy="680000"/>
          </a:xfrm>
          <a:prstGeom prst="rect">
            <a:avLst/>
          </a:prstGeom>
          <a:noFill/>
          <a:ln/>
        </p:spPr>
        <p:txBody>
          <a:bodyPr wrap="square" lIns="0" tIns="0" rIns="0" bIns="0" rtlCol="0" anchor="ctr"/>
          <a:lstStyle/>
          <a:p>
            <a:pPr marL="0" indent="0">
              <a:buNone/>
            </a:pPr>
            <a:r>
              <a:rPr lang="en-US" sz="1300" b="1">
                <a:solidFill>
                  <a:srgbClr val="AB0520"/>
                </a:solidFill>
                <a:latin typeface="Montserrat" pitchFamily="34" charset="0"/>
              </a:rPr>
              <a:t>Diversification</a:t>
            </a:r>
          </a:p>
          <a:p>
            <a:pPr marL="0" indent="0">
              <a:spcBef>
                <a:spcPts val="200"/>
              </a:spcBef>
              <a:buNone/>
            </a:pPr>
            <a:r>
              <a:rPr lang="en-US" sz="1000">
                <a:solidFill>
                  <a:srgbClr val="5B6472"/>
                </a:solidFill>
                <a:latin typeface="Montserrat" pitchFamily="34" charset="0"/>
              </a:rPr>
              <a:t>New programs for new markets; differentiate on research and pathways.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Priority Programs to Analyze">
    <p:spTree>
      <p:nvGrpSpPr>
        <p:cNvPr id="1" name=""/>
        <p:cNvGrpSpPr/>
        <p:nvPr/>
      </p:nvGrpSpPr>
      <p:grpSpPr>
        <a:xfrm>
          <a:off x="0" y="0"/>
          <a:ext cx="0" cy="0"/>
          <a:chOff x="0" y="0"/>
          <a:chExt cx="0" cy="0"/>
        </a:xfrm>
      </p:grpSpPr>
      <p:sp>
        <p:nvSpPr>
          <p:cNvPr id="3" name="tb"/>
          <p:cNvSpPr/>
          <p:nvPr/>
        </p:nvSpPr>
        <p:spPr>
          <a:xfrm>
            <a:off x="548640" y="228600"/>
            <a:ext cx="8046720" cy="560000"/>
          </a:xfrm>
          <a:prstGeom prst="rect">
            <a:avLst/>
          </a:prstGeom>
          <a:noFill/>
          <a:ln/>
        </p:spPr>
        <p:txBody>
          <a:bodyPr wrap="square" lIns="0" tIns="0" rIns="0" bIns="0" rtlCol="0" anchor="t"/>
          <a:lstStyle/>
          <a:p>
            <a:pPr marL="0" indent="0" algn="l">
              <a:buNone/>
            </a:pPr>
            <a:r>
              <a:rPr lang="en-US" sz="2800" b="1">
                <a:solidFill>
                  <a:srgbClr val="0C234B"/>
                </a:solidFill>
                <a:latin typeface="Montserrat" pitchFamily="34" charset="0"/>
                <a:ea typeface="Montserrat" pitchFamily="34" charset="-122"/>
                <a:cs typeface="Montserrat" pitchFamily="34" charset="-120"/>
              </a:rPr>
              <a:t>Priority Programs to Analyze</a:t>
            </a:r>
          </a:p>
        </p:txBody>
      </p:sp>
      <p:sp>
        <p:nvSpPr>
          <p:cNvPr id="4" name="tb"/>
          <p:cNvSpPr/>
          <p:nvPr/>
        </p:nvSpPr>
        <p:spPr>
          <a:xfrm>
            <a:off x="548640" y="820000"/>
            <a:ext cx="8046720" cy="300000"/>
          </a:xfrm>
          <a:prstGeom prst="rect">
            <a:avLst/>
          </a:prstGeom>
          <a:noFill/>
          <a:ln/>
        </p:spPr>
        <p:txBody>
          <a:bodyPr wrap="square" lIns="0" tIns="0" rIns="0" bIns="0" rtlCol="0" anchor="ctr"/>
          <a:lstStyle/>
          <a:p>
            <a:pPr marL="0" indent="0" algn="l">
              <a:buNone/>
            </a:pPr>
            <a:r>
              <a:rPr lang="en-US" sz="1400" dirty="0">
                <a:solidFill>
                  <a:srgbClr val="5B6472"/>
                </a:solidFill>
                <a:latin typeface="EB Garamond" pitchFamily="34" charset="0"/>
                <a:ea typeface="EB Garamond" pitchFamily="34" charset="-122"/>
                <a:cs typeface="EB Garamond" pitchFamily="34" charset="-120"/>
              </a:rPr>
              <a:t>Where Arizona Online and UAGC overlap</a:t>
            </a:r>
            <a:r>
              <a:rPr lang="en-US" sz="1400">
                <a:solidFill>
                  <a:srgbClr val="5B6472"/>
                </a:solidFill>
                <a:latin typeface="EB Garamond" pitchFamily="34" charset="0"/>
                <a:ea typeface="EB Garamond" pitchFamily="34" charset="-122"/>
                <a:cs typeface="EB Garamond" pitchFamily="34" charset="-120"/>
              </a:rPr>
              <a:t>: the duplications to resolve first.</a:t>
            </a:r>
            <a:endParaRPr lang="en-US" sz="1400" dirty="0">
              <a:solidFill>
                <a:srgbClr val="5B6472"/>
              </a:solidFill>
              <a:latin typeface="EB Garamond" pitchFamily="34" charset="0"/>
              <a:ea typeface="EB Garamond" pitchFamily="34" charset="-122"/>
              <a:cs typeface="EB Garamond" pitchFamily="34" charset="-120"/>
            </a:endParaRPr>
          </a:p>
        </p:txBody>
      </p:sp>
      <p:sp>
        <p:nvSpPr>
          <p:cNvPr id="5" name="tb"/>
          <p:cNvSpPr/>
          <p:nvPr/>
        </p:nvSpPr>
        <p:spPr>
          <a:xfrm>
            <a:off x="548640" y="1130000"/>
            <a:ext cx="8046720" cy="220000"/>
          </a:xfrm>
          <a:prstGeom prst="rect">
            <a:avLst/>
          </a:prstGeom>
          <a:noFill/>
          <a:ln/>
        </p:spPr>
        <p:txBody>
          <a:bodyPr wrap="square" lIns="0" tIns="0" rIns="0" bIns="0" rtlCol="0" anchor="t"/>
          <a:lstStyle/>
          <a:p>
            <a:pPr marL="0" indent="0" algn="l">
              <a:buNone/>
            </a:pPr>
            <a:r>
              <a:rPr lang="en-US" sz="1000" b="1">
                <a:solidFill>
                  <a:srgbClr val="AB0520"/>
                </a:solidFill>
                <a:latin typeface="Montserrat" pitchFamily="34" charset="0"/>
                <a:ea typeface="Montserrat" pitchFamily="34" charset="-122"/>
                <a:cs typeface="Montserrat" pitchFamily="34" charset="-120"/>
              </a:rPr>
              <a:t>Highlighted programs are offered by both units.</a:t>
            </a:r>
          </a:p>
        </p:txBody>
      </p:sp>
      <p:graphicFrame>
        <p:nvGraphicFramePr>
          <p:cNvPr id="2" name="PriorityTable"/>
          <p:cNvGraphicFramePr>
            <a:graphicFrameLocks noGrp="1"/>
          </p:cNvGraphicFramePr>
          <p:nvPr/>
        </p:nvGraphicFramePr>
        <p:xfrm>
          <a:off x="548640" y="1300000"/>
          <a:ext cx="8046720" cy="3470000"/>
        </p:xfrm>
        <a:graphic>
          <a:graphicData uri="http://schemas.openxmlformats.org/drawingml/2006/table">
            <a:tbl>
              <a:tblPr firstRow="1"/>
              <a:tblGrid>
                <a:gridCol w="1760000">
                  <a:extLst>
                    <a:ext uri="{9D8B030D-6E8A-4147-A177-3AD203B41FA5}">
                      <a16:colId xmlns:a16="http://schemas.microsoft.com/office/drawing/2014/main" val="20000"/>
                    </a:ext>
                  </a:extLst>
                </a:gridCol>
                <a:gridCol w="3143360">
                  <a:extLst>
                    <a:ext uri="{9D8B030D-6E8A-4147-A177-3AD203B41FA5}">
                      <a16:colId xmlns:a16="http://schemas.microsoft.com/office/drawing/2014/main" val="20001"/>
                    </a:ext>
                  </a:extLst>
                </a:gridCol>
                <a:gridCol w="3143360">
                  <a:extLst>
                    <a:ext uri="{9D8B030D-6E8A-4147-A177-3AD203B41FA5}">
                      <a16:colId xmlns:a16="http://schemas.microsoft.com/office/drawing/2014/main" val="20002"/>
                    </a:ext>
                  </a:extLst>
                </a:gridCol>
              </a:tblGrid>
              <a:tr h="470000">
                <a:tc>
                  <a:txBody>
                    <a:bodyPr/>
                    <a:lstStyle/>
                    <a:p>
                      <a:pPr algn="l"/>
                      <a:r>
                        <a:rPr lang="en-US" sz="1150" b="1">
                          <a:solidFill>
                            <a:srgbClr val="FFFFFF"/>
                          </a:solidFill>
                          <a:latin typeface="Montserrat" pitchFamily="34" charset="0"/>
                          <a:ea typeface="Montserrat" pitchFamily="34" charset="-122"/>
                          <a:cs typeface="Montserrat" pitchFamily="34" charset="-120"/>
                        </a:rPr>
                        <a:t>Area</a:t>
                      </a:r>
                    </a:p>
                  </a:txBody>
                  <a:tcPr anchor="ctr">
                    <a:solidFill>
                      <a:srgbClr val="0C234B"/>
                    </a:solidFill>
                  </a:tcPr>
                </a:tc>
                <a:tc>
                  <a:txBody>
                    <a:bodyPr/>
                    <a:lstStyle/>
                    <a:p>
                      <a:pPr algn="l"/>
                      <a:r>
                        <a:rPr lang="en-US" sz="1150" b="1">
                          <a:solidFill>
                            <a:srgbClr val="FFFFFF"/>
                          </a:solidFill>
                          <a:latin typeface="Montserrat" pitchFamily="34" charset="0"/>
                          <a:ea typeface="Montserrat" pitchFamily="34" charset="-122"/>
                          <a:cs typeface="Montserrat" pitchFamily="34" charset="-120"/>
                        </a:rPr>
                        <a:t>Arizona Online</a:t>
                      </a:r>
                    </a:p>
                  </a:txBody>
                  <a:tcPr anchor="ctr">
                    <a:solidFill>
                      <a:srgbClr val="0C234B"/>
                    </a:solidFill>
                  </a:tcPr>
                </a:tc>
                <a:tc>
                  <a:txBody>
                    <a:bodyPr/>
                    <a:lstStyle/>
                    <a:p>
                      <a:pPr algn="l"/>
                      <a:r>
                        <a:rPr lang="en-US" sz="1150" b="1">
                          <a:solidFill>
                            <a:srgbClr val="FFFFFF"/>
                          </a:solidFill>
                          <a:latin typeface="Montserrat" pitchFamily="34" charset="0"/>
                          <a:ea typeface="Montserrat" pitchFamily="34" charset="-122"/>
                          <a:cs typeface="Montserrat" pitchFamily="34" charset="-120"/>
                        </a:rPr>
                        <a:t>UAGC</a:t>
                      </a:r>
                    </a:p>
                  </a:txBody>
                  <a:tcPr anchor="ctr">
                    <a:solidFill>
                      <a:srgbClr val="0C234B"/>
                    </a:solidFill>
                  </a:tcPr>
                </a:tc>
                <a:extLst>
                  <a:ext uri="{0D108BD9-81ED-4DB2-BD59-A6C34878D82A}">
                    <a16:rowId xmlns:a16="http://schemas.microsoft.com/office/drawing/2014/main" val="10000"/>
                  </a:ext>
                </a:extLst>
              </a:tr>
              <a:tr h="500000">
                <a:tc>
                  <a:txBody>
                    <a:bodyPr/>
                    <a:lstStyle/>
                    <a:p>
                      <a:pPr algn="l"/>
                      <a:r>
                        <a:rPr lang="en-US" sz="1050" b="1">
                          <a:solidFill>
                            <a:srgbClr val="0C234B"/>
                          </a:solidFill>
                          <a:latin typeface="Montserrat" pitchFamily="34" charset="0"/>
                          <a:ea typeface="Montserrat" pitchFamily="34" charset="-122"/>
                          <a:cs typeface="Montserrat" pitchFamily="34" charset="-120"/>
                        </a:rPr>
                        <a:t>Business</a:t>
                      </a:r>
                    </a:p>
                  </a:txBody>
                  <a:tcPr anchor="ctr">
                    <a:solidFill>
                      <a:srgbClr val="E9EEF4"/>
                    </a:solidFill>
                  </a:tcPr>
                </a:tc>
                <a:tc>
                  <a:txBody>
                    <a:bodyPr/>
                    <a:lstStyle/>
                    <a:p>
                      <a:pPr algn="l"/>
                      <a:r>
                        <a:rPr lang="en-US" sz="1000">
                          <a:solidFill>
                            <a:srgbClr val="283443"/>
                          </a:solidFill>
                          <a:latin typeface="Montserrat" pitchFamily="34" charset="0"/>
                          <a:ea typeface="Montserrat" pitchFamily="34" charset="-122"/>
                          <a:cs typeface="Montserrat" pitchFamily="34" charset="-120"/>
                        </a:rPr>
                        <a:t>BSBA, </a:t>
                      </a:r>
                      <a:r>
                        <a:rPr lang="en-US" sz="1000" b="1">
                          <a:solidFill>
                            <a:srgbClr val="AB0520"/>
                          </a:solidFill>
                          <a:latin typeface="Montserrat" pitchFamily="34" charset="0"/>
                          <a:ea typeface="Montserrat" pitchFamily="34" charset="-122"/>
                          <a:cs typeface="Montserrat" pitchFamily="34" charset="-120"/>
                        </a:rPr>
                        <a:t>MBA</a:t>
                      </a:r>
                      <a:r>
                        <a:rPr lang="en-US" sz="1000">
                          <a:solidFill>
                            <a:srgbClr val="283443"/>
                          </a:solidFill>
                          <a:latin typeface="Montserrat" pitchFamily="34" charset="0"/>
                          <a:ea typeface="Montserrat" pitchFamily="34" charset="-122"/>
                          <a:cs typeface="Montserrat" pitchFamily="34" charset="-120"/>
                        </a:rPr>
                        <a:t>, Accounting, </a:t>
                      </a:r>
                      <a:r>
                        <a:rPr lang="en-US" sz="1000" b="1">
                          <a:solidFill>
                            <a:srgbClr val="AB0520"/>
                          </a:solidFill>
                          <a:latin typeface="Montserrat" pitchFamily="34" charset="0"/>
                          <a:ea typeface="Montserrat" pitchFamily="34" charset="-122"/>
                          <a:cs typeface="Montserrat" pitchFamily="34" charset="-120"/>
                        </a:rPr>
                        <a:t>Finance</a:t>
                      </a:r>
                      <a:r>
                        <a:rPr lang="en-US" sz="1000">
                          <a:solidFill>
                            <a:srgbClr val="283443"/>
                          </a:solidFill>
                          <a:latin typeface="Montserrat" pitchFamily="34" charset="0"/>
                          <a:ea typeface="Montserrat" pitchFamily="34" charset="-122"/>
                          <a:cs typeface="Montserrat" pitchFamily="34" charset="-120"/>
                        </a:rPr>
                        <a:t>, </a:t>
                      </a:r>
                      <a:r>
                        <a:rPr lang="en-US" sz="1000" b="1">
                          <a:solidFill>
                            <a:srgbClr val="AB0520"/>
                          </a:solidFill>
                          <a:latin typeface="Montserrat" pitchFamily="34" charset="0"/>
                          <a:ea typeface="Montserrat" pitchFamily="34" charset="-122"/>
                          <a:cs typeface="Montserrat" pitchFamily="34" charset="-120"/>
                        </a:rPr>
                        <a:t>Marketing</a:t>
                      </a:r>
                      <a:r>
                        <a:rPr lang="en-US" sz="1000">
                          <a:solidFill>
                            <a:srgbClr val="283443"/>
                          </a:solidFill>
                          <a:latin typeface="Montserrat" pitchFamily="34" charset="0"/>
                          <a:ea typeface="Montserrat" pitchFamily="34" charset="-122"/>
                          <a:cs typeface="Montserrat" pitchFamily="34" charset="-120"/>
                        </a:rPr>
                        <a:t>, MIS</a:t>
                      </a:r>
                    </a:p>
                  </a:txBody>
                  <a:tcPr anchor="ctr">
                    <a:solidFill>
                      <a:srgbClr val="FFFFFF"/>
                    </a:solidFill>
                  </a:tcPr>
                </a:tc>
                <a:tc>
                  <a:txBody>
                    <a:bodyPr/>
                    <a:lstStyle/>
                    <a:p>
                      <a:pPr algn="l"/>
                      <a:r>
                        <a:rPr lang="en-US" sz="1000">
                          <a:solidFill>
                            <a:srgbClr val="283443"/>
                          </a:solidFill>
                          <a:latin typeface="Montserrat" pitchFamily="34" charset="0"/>
                          <a:ea typeface="Montserrat" pitchFamily="34" charset="-122"/>
                          <a:cs typeface="Montserrat" pitchFamily="34" charset="-120"/>
                        </a:rPr>
                        <a:t>BBA, Business Leadership, </a:t>
                      </a:r>
                      <a:r>
                        <a:rPr lang="en-US" sz="1000" b="1">
                          <a:solidFill>
                            <a:srgbClr val="AB0520"/>
                          </a:solidFill>
                          <a:latin typeface="Montserrat" pitchFamily="34" charset="0"/>
                          <a:ea typeface="Montserrat" pitchFamily="34" charset="-122"/>
                          <a:cs typeface="Montserrat" pitchFamily="34" charset="-120"/>
                        </a:rPr>
                        <a:t>Finance</a:t>
                      </a:r>
                      <a:r>
                        <a:rPr lang="en-US" sz="1000">
                          <a:solidFill>
                            <a:srgbClr val="283443"/>
                          </a:solidFill>
                          <a:latin typeface="Montserrat" pitchFamily="34" charset="0"/>
                          <a:ea typeface="Montserrat" pitchFamily="34" charset="-122"/>
                          <a:cs typeface="Montserrat" pitchFamily="34" charset="-120"/>
                        </a:rPr>
                        <a:t>, </a:t>
                      </a:r>
                      <a:r>
                        <a:rPr lang="en-US" sz="1000" b="1">
                          <a:solidFill>
                            <a:srgbClr val="AB0520"/>
                          </a:solidFill>
                          <a:latin typeface="Montserrat" pitchFamily="34" charset="0"/>
                          <a:ea typeface="Montserrat" pitchFamily="34" charset="-122"/>
                          <a:cs typeface="Montserrat" pitchFamily="34" charset="-120"/>
                        </a:rPr>
                        <a:t>Marketing</a:t>
                      </a:r>
                      <a:r>
                        <a:rPr lang="en-US" sz="1000">
                          <a:solidFill>
                            <a:srgbClr val="283443"/>
                          </a:solidFill>
                          <a:latin typeface="Montserrat" pitchFamily="34" charset="0"/>
                          <a:ea typeface="Montserrat" pitchFamily="34" charset="-122"/>
                          <a:cs typeface="Montserrat" pitchFamily="34" charset="-120"/>
                        </a:rPr>
                        <a:t>, Operations, </a:t>
                      </a:r>
                      <a:r>
                        <a:rPr lang="en-US" sz="1000" b="1">
                          <a:solidFill>
                            <a:srgbClr val="AB0520"/>
                          </a:solidFill>
                          <a:latin typeface="Montserrat" pitchFamily="34" charset="0"/>
                          <a:ea typeface="Montserrat" pitchFamily="34" charset="-122"/>
                          <a:cs typeface="Montserrat" pitchFamily="34" charset="-120"/>
                        </a:rPr>
                        <a:t>MBA</a:t>
                      </a:r>
                    </a:p>
                  </a:txBody>
                  <a:tcPr anchor="ctr">
                    <a:solidFill>
                      <a:srgbClr val="FFFFFF"/>
                    </a:solidFill>
                  </a:tcPr>
                </a:tc>
                <a:extLst>
                  <a:ext uri="{0D108BD9-81ED-4DB2-BD59-A6C34878D82A}">
                    <a16:rowId xmlns:a16="http://schemas.microsoft.com/office/drawing/2014/main" val="10001"/>
                  </a:ext>
                </a:extLst>
              </a:tr>
              <a:tr h="500000">
                <a:tc>
                  <a:txBody>
                    <a:bodyPr/>
                    <a:lstStyle/>
                    <a:p>
                      <a:pPr algn="l"/>
                      <a:r>
                        <a:rPr lang="en-US" sz="1050" b="1">
                          <a:solidFill>
                            <a:srgbClr val="0C234B"/>
                          </a:solidFill>
                          <a:latin typeface="Montserrat" pitchFamily="34" charset="0"/>
                          <a:ea typeface="Montserrat" pitchFamily="34" charset="-122"/>
                          <a:cs typeface="Montserrat" pitchFamily="34" charset="-120"/>
                        </a:rPr>
                        <a:t>Psychology</a:t>
                      </a:r>
                    </a:p>
                  </a:txBody>
                  <a:tcPr anchor="ctr">
                    <a:solidFill>
                      <a:srgbClr val="E9EEF4"/>
                    </a:solidFill>
                  </a:tcPr>
                </a:tc>
                <a:tc>
                  <a:txBody>
                    <a:bodyPr/>
                    <a:lstStyle/>
                    <a:p>
                      <a:pPr algn="l"/>
                      <a:r>
                        <a:rPr lang="en-US" sz="1000" b="1">
                          <a:solidFill>
                            <a:srgbClr val="AB0520"/>
                          </a:solidFill>
                          <a:latin typeface="Montserrat" pitchFamily="34" charset="0"/>
                          <a:ea typeface="Montserrat" pitchFamily="34" charset="-122"/>
                          <a:cs typeface="Montserrat" pitchFamily="34" charset="-120"/>
                        </a:rPr>
                        <a:t>BA Psychology</a:t>
                      </a:r>
                    </a:p>
                  </a:txBody>
                  <a:tcPr anchor="ctr">
                    <a:solidFill>
                      <a:srgbClr val="F5F1E9"/>
                    </a:solidFill>
                  </a:tcPr>
                </a:tc>
                <a:tc>
                  <a:txBody>
                    <a:bodyPr/>
                    <a:lstStyle/>
                    <a:p>
                      <a:pPr algn="l"/>
                      <a:r>
                        <a:rPr lang="en-US" sz="1000" b="1">
                          <a:solidFill>
                            <a:srgbClr val="AB0520"/>
                          </a:solidFill>
                          <a:latin typeface="Montserrat" pitchFamily="34" charset="0"/>
                          <a:ea typeface="Montserrat" pitchFamily="34" charset="-122"/>
                          <a:cs typeface="Montserrat" pitchFamily="34" charset="-120"/>
                        </a:rPr>
                        <a:t>BA Psychology</a:t>
                      </a:r>
                      <a:r>
                        <a:rPr lang="en-US" sz="1000">
                          <a:solidFill>
                            <a:srgbClr val="283443"/>
                          </a:solidFill>
                          <a:latin typeface="Montserrat" pitchFamily="34" charset="0"/>
                          <a:ea typeface="Montserrat" pitchFamily="34" charset="-122"/>
                          <a:cs typeface="Montserrat" pitchFamily="34" charset="-120"/>
                        </a:rPr>
                        <a:t>, MA Psychology</a:t>
                      </a:r>
                    </a:p>
                  </a:txBody>
                  <a:tcPr anchor="ctr">
                    <a:solidFill>
                      <a:srgbClr val="F5F1E9"/>
                    </a:solidFill>
                  </a:tcPr>
                </a:tc>
                <a:extLst>
                  <a:ext uri="{0D108BD9-81ED-4DB2-BD59-A6C34878D82A}">
                    <a16:rowId xmlns:a16="http://schemas.microsoft.com/office/drawing/2014/main" val="10002"/>
                  </a:ext>
                </a:extLst>
              </a:tr>
              <a:tr h="500000">
                <a:tc>
                  <a:txBody>
                    <a:bodyPr/>
                    <a:lstStyle/>
                    <a:p>
                      <a:pPr algn="l"/>
                      <a:r>
                        <a:rPr lang="en-US" sz="1050" b="1">
                          <a:solidFill>
                            <a:srgbClr val="0C234B"/>
                          </a:solidFill>
                          <a:latin typeface="Montserrat" pitchFamily="34" charset="0"/>
                          <a:ea typeface="Montserrat" pitchFamily="34" charset="-122"/>
                          <a:cs typeface="Montserrat" pitchFamily="34" charset="-120"/>
                        </a:rPr>
                        <a:t>Criminal Justice / Security</a:t>
                      </a:r>
                    </a:p>
                  </a:txBody>
                  <a:tcPr anchor="ctr">
                    <a:solidFill>
                      <a:srgbClr val="E9EEF4"/>
                    </a:solidFill>
                  </a:tcPr>
                </a:tc>
                <a:tc>
                  <a:txBody>
                    <a:bodyPr/>
                    <a:lstStyle/>
                    <a:p>
                      <a:pPr algn="l"/>
                      <a:r>
                        <a:rPr lang="en-US" sz="1000" b="1">
                          <a:solidFill>
                            <a:srgbClr val="AB0520"/>
                          </a:solidFill>
                          <a:latin typeface="Montserrat" pitchFamily="34" charset="0"/>
                          <a:ea typeface="Montserrat" pitchFamily="34" charset="-122"/>
                          <a:cs typeface="Montserrat" pitchFamily="34" charset="-120"/>
                        </a:rPr>
                        <a:t>Criminal Justice</a:t>
                      </a:r>
                      <a:r>
                        <a:rPr lang="en-US" sz="1000">
                          <a:solidFill>
                            <a:srgbClr val="283443"/>
                          </a:solidFill>
                          <a:latin typeface="Montserrat" pitchFamily="34" charset="0"/>
                          <a:ea typeface="Montserrat" pitchFamily="34" charset="-122"/>
                          <a:cs typeface="Montserrat" pitchFamily="34" charset="-120"/>
                        </a:rPr>
                        <a:t>, Cyber, International Security</a:t>
                      </a:r>
                    </a:p>
                  </a:txBody>
                  <a:tcPr anchor="ctr">
                    <a:solidFill>
                      <a:srgbClr val="FFFFFF"/>
                    </a:solidFill>
                  </a:tcPr>
                </a:tc>
                <a:tc>
                  <a:txBody>
                    <a:bodyPr/>
                    <a:lstStyle/>
                    <a:p>
                      <a:pPr algn="l"/>
                      <a:r>
                        <a:rPr lang="en-US" sz="1000" b="1">
                          <a:solidFill>
                            <a:srgbClr val="AB0520"/>
                          </a:solidFill>
                          <a:latin typeface="Montserrat" pitchFamily="34" charset="0"/>
                          <a:ea typeface="Montserrat" pitchFamily="34" charset="-122"/>
                          <a:cs typeface="Montserrat" pitchFamily="34" charset="-120"/>
                        </a:rPr>
                        <a:t>Criminal Justice</a:t>
                      </a:r>
                      <a:r>
                        <a:rPr lang="en-US" sz="1000">
                          <a:solidFill>
                            <a:srgbClr val="283443"/>
                          </a:solidFill>
                          <a:latin typeface="Montserrat" pitchFamily="34" charset="0"/>
                          <a:ea typeface="Montserrat" pitchFamily="34" charset="-122"/>
                          <a:cs typeface="Montserrat" pitchFamily="34" charset="-120"/>
                        </a:rPr>
                        <a:t>, Homeland Security</a:t>
                      </a:r>
                    </a:p>
                  </a:txBody>
                  <a:tcPr anchor="ctr">
                    <a:solidFill>
                      <a:srgbClr val="FFFFFF"/>
                    </a:solidFill>
                  </a:tcPr>
                </a:tc>
                <a:extLst>
                  <a:ext uri="{0D108BD9-81ED-4DB2-BD59-A6C34878D82A}">
                    <a16:rowId xmlns:a16="http://schemas.microsoft.com/office/drawing/2014/main" val="10003"/>
                  </a:ext>
                </a:extLst>
              </a:tr>
              <a:tr h="500000">
                <a:tc>
                  <a:txBody>
                    <a:bodyPr/>
                    <a:lstStyle/>
                    <a:p>
                      <a:pPr algn="l"/>
                      <a:r>
                        <a:rPr lang="en-US" sz="1050" b="1">
                          <a:solidFill>
                            <a:srgbClr val="0C234B"/>
                          </a:solidFill>
                          <a:latin typeface="Montserrat" pitchFamily="34" charset="0"/>
                          <a:ea typeface="Montserrat" pitchFamily="34" charset="-122"/>
                          <a:cs typeface="Montserrat" pitchFamily="34" charset="-120"/>
                        </a:rPr>
                        <a:t>Education</a:t>
                      </a:r>
                    </a:p>
                  </a:txBody>
                  <a:tcPr anchor="ctr">
                    <a:solidFill>
                      <a:srgbClr val="E9EEF4"/>
                    </a:solidFill>
                  </a:tcPr>
                </a:tc>
                <a:tc>
                  <a:txBody>
                    <a:bodyPr/>
                    <a:lstStyle/>
                    <a:p>
                      <a:pPr algn="l"/>
                      <a:r>
                        <a:rPr lang="en-US" sz="1000">
                          <a:solidFill>
                            <a:srgbClr val="283443"/>
                          </a:solidFill>
                          <a:latin typeface="Montserrat" pitchFamily="34" charset="0"/>
                          <a:ea typeface="Montserrat" pitchFamily="34" charset="-122"/>
                          <a:cs typeface="Montserrat" pitchFamily="34" charset="-120"/>
                        </a:rPr>
                        <a:t>Educational Leadership, Special Education programs</a:t>
                      </a:r>
                    </a:p>
                  </a:txBody>
                  <a:tcPr anchor="ctr">
                    <a:solidFill>
                      <a:srgbClr val="F5F1E9"/>
                    </a:solidFill>
                  </a:tcPr>
                </a:tc>
                <a:tc>
                  <a:txBody>
                    <a:bodyPr/>
                    <a:lstStyle/>
                    <a:p>
                      <a:pPr algn="l"/>
                      <a:r>
                        <a:rPr lang="en-US" sz="1000">
                          <a:solidFill>
                            <a:srgbClr val="283443"/>
                          </a:solidFill>
                          <a:latin typeface="Montserrat" pitchFamily="34" charset="0"/>
                          <a:ea typeface="Montserrat" pitchFamily="34" charset="-122"/>
                          <a:cs typeface="Montserrat" pitchFamily="34" charset="-120"/>
                        </a:rPr>
                        <a:t>Large education portfolio</a:t>
                      </a:r>
                    </a:p>
                  </a:txBody>
                  <a:tcPr anchor="ctr">
                    <a:solidFill>
                      <a:srgbClr val="F5F1E9"/>
                    </a:solidFill>
                  </a:tcPr>
                </a:tc>
                <a:extLst>
                  <a:ext uri="{0D108BD9-81ED-4DB2-BD59-A6C34878D82A}">
                    <a16:rowId xmlns:a16="http://schemas.microsoft.com/office/drawing/2014/main" val="10004"/>
                  </a:ext>
                </a:extLst>
              </a:tr>
              <a:tr h="500000">
                <a:tc>
                  <a:txBody>
                    <a:bodyPr/>
                    <a:lstStyle/>
                    <a:p>
                      <a:pPr algn="l"/>
                      <a:r>
                        <a:rPr lang="en-US" sz="1050" b="1">
                          <a:solidFill>
                            <a:srgbClr val="0C234B"/>
                          </a:solidFill>
                          <a:latin typeface="Montserrat" pitchFamily="34" charset="0"/>
                          <a:ea typeface="Montserrat" pitchFamily="34" charset="-122"/>
                          <a:cs typeface="Montserrat" pitchFamily="34" charset="-120"/>
                        </a:rPr>
                        <a:t>Health Administration</a:t>
                      </a:r>
                    </a:p>
                  </a:txBody>
                  <a:tcPr anchor="ctr">
                    <a:solidFill>
                      <a:srgbClr val="E9EEF4"/>
                    </a:solidFill>
                  </a:tcPr>
                </a:tc>
                <a:tc>
                  <a:txBody>
                    <a:bodyPr/>
                    <a:lstStyle/>
                    <a:p>
                      <a:pPr algn="l"/>
                      <a:r>
                        <a:rPr lang="en-US" sz="1000" b="1">
                          <a:solidFill>
                            <a:srgbClr val="AB0520"/>
                          </a:solidFill>
                          <a:latin typeface="Montserrat" pitchFamily="34" charset="0"/>
                          <a:ea typeface="Montserrat" pitchFamily="34" charset="-122"/>
                          <a:cs typeface="Montserrat" pitchFamily="34" charset="-120"/>
                        </a:rPr>
                        <a:t>Healthcare Management</a:t>
                      </a:r>
                      <a:r>
                        <a:rPr lang="en-US" sz="1000">
                          <a:solidFill>
                            <a:srgbClr val="283443"/>
                          </a:solidFill>
                          <a:latin typeface="Montserrat" pitchFamily="34" charset="0"/>
                          <a:ea typeface="Montserrat" pitchFamily="34" charset="-122"/>
                          <a:cs typeface="Montserrat" pitchFamily="34" charset="-120"/>
                        </a:rPr>
                        <a:t>, Public Health</a:t>
                      </a:r>
                    </a:p>
                  </a:txBody>
                  <a:tcPr anchor="ctr">
                    <a:solidFill>
                      <a:srgbClr val="FFFFFF"/>
                    </a:solidFill>
                  </a:tcPr>
                </a:tc>
                <a:tc>
                  <a:txBody>
                    <a:bodyPr/>
                    <a:lstStyle/>
                    <a:p>
                      <a:pPr algn="l"/>
                      <a:r>
                        <a:rPr lang="en-US" sz="1000" b="1">
                          <a:solidFill>
                            <a:srgbClr val="AB0520"/>
                          </a:solidFill>
                          <a:latin typeface="Montserrat" pitchFamily="34" charset="0"/>
                          <a:ea typeface="Montserrat" pitchFamily="34" charset="-122"/>
                          <a:cs typeface="Montserrat" pitchFamily="34" charset="-120"/>
                        </a:rPr>
                        <a:t>Healthcare Administration</a:t>
                      </a:r>
                      <a:r>
                        <a:rPr lang="en-US" sz="1000">
                          <a:solidFill>
                            <a:srgbClr val="283443"/>
                          </a:solidFill>
                          <a:latin typeface="Montserrat" pitchFamily="34" charset="0"/>
                          <a:ea typeface="Montserrat" pitchFamily="34" charset="-122"/>
                          <a:cs typeface="Montserrat" pitchFamily="34" charset="-120"/>
                        </a:rPr>
                        <a:t>, Health Services</a:t>
                      </a:r>
                    </a:p>
                  </a:txBody>
                  <a:tcPr anchor="ctr">
                    <a:solidFill>
                      <a:srgbClr val="FFFFFF"/>
                    </a:solidFill>
                  </a:tcPr>
                </a:tc>
                <a:extLst>
                  <a:ext uri="{0D108BD9-81ED-4DB2-BD59-A6C34878D82A}">
                    <a16:rowId xmlns:a16="http://schemas.microsoft.com/office/drawing/2014/main" val="10005"/>
                  </a:ext>
                </a:extLst>
              </a:tr>
              <a:tr h="500000">
                <a:tc>
                  <a:txBody>
                    <a:bodyPr/>
                    <a:lstStyle/>
                    <a:p>
                      <a:pPr algn="l"/>
                      <a:r>
                        <a:rPr lang="en-US" sz="1050" b="1">
                          <a:solidFill>
                            <a:srgbClr val="0C234B"/>
                          </a:solidFill>
                          <a:latin typeface="Montserrat" pitchFamily="34" charset="0"/>
                          <a:ea typeface="Montserrat" pitchFamily="34" charset="-122"/>
                          <a:cs typeface="Montserrat" pitchFamily="34" charset="-120"/>
                        </a:rPr>
                        <a:t>Information Technology</a:t>
                      </a:r>
                    </a:p>
                  </a:txBody>
                  <a:tcPr anchor="ctr">
                    <a:solidFill>
                      <a:srgbClr val="E9EEF4"/>
                    </a:solidFill>
                  </a:tcPr>
                </a:tc>
                <a:tc>
                  <a:txBody>
                    <a:bodyPr/>
                    <a:lstStyle/>
                    <a:p>
                      <a:pPr algn="l"/>
                      <a:r>
                        <a:rPr lang="en-US" sz="1000">
                          <a:solidFill>
                            <a:srgbClr val="283443"/>
                          </a:solidFill>
                          <a:latin typeface="Montserrat" pitchFamily="34" charset="0"/>
                          <a:ea typeface="Montserrat" pitchFamily="34" charset="-122"/>
                          <a:cs typeface="Montserrat" pitchFamily="34" charset="-120"/>
                        </a:rPr>
                        <a:t>Computer Science, </a:t>
                      </a:r>
                      <a:r>
                        <a:rPr lang="en-US" sz="1000" b="1">
                          <a:solidFill>
                            <a:srgbClr val="AB0520"/>
                          </a:solidFill>
                          <a:latin typeface="Montserrat" pitchFamily="34" charset="0"/>
                          <a:ea typeface="Montserrat" pitchFamily="34" charset="-122"/>
                          <a:cs typeface="Montserrat" pitchFamily="34" charset="-120"/>
                        </a:rPr>
                        <a:t>Cybersecurity</a:t>
                      </a:r>
                      <a:r>
                        <a:rPr lang="en-US" sz="1000">
                          <a:solidFill>
                            <a:srgbClr val="283443"/>
                          </a:solidFill>
                          <a:latin typeface="Montserrat" pitchFamily="34" charset="0"/>
                          <a:ea typeface="Montserrat" pitchFamily="34" charset="-122"/>
                          <a:cs typeface="Montserrat" pitchFamily="34" charset="-120"/>
                        </a:rPr>
                        <a:t>, </a:t>
                      </a:r>
                      <a:r>
                        <a:rPr lang="en-US" sz="1000" b="1">
                          <a:solidFill>
                            <a:srgbClr val="AB0520"/>
                          </a:solidFill>
                          <a:latin typeface="Montserrat" pitchFamily="34" charset="0"/>
                          <a:ea typeface="Montserrat" pitchFamily="34" charset="-122"/>
                          <a:cs typeface="Montserrat" pitchFamily="34" charset="-120"/>
                        </a:rPr>
                        <a:t>Data Science</a:t>
                      </a:r>
                    </a:p>
                  </a:txBody>
                  <a:tcPr anchor="ctr">
                    <a:solidFill>
                      <a:srgbClr val="F5F1E9"/>
                    </a:solidFill>
                  </a:tcPr>
                </a:tc>
                <a:tc>
                  <a:txBody>
                    <a:bodyPr/>
                    <a:lstStyle/>
                    <a:p>
                      <a:pPr algn="l"/>
                      <a:r>
                        <a:rPr lang="en-US" sz="1000">
                          <a:solidFill>
                            <a:srgbClr val="283443"/>
                          </a:solidFill>
                          <a:latin typeface="Montserrat" pitchFamily="34" charset="0"/>
                          <a:ea typeface="Montserrat" pitchFamily="34" charset="-122"/>
                          <a:cs typeface="Montserrat" pitchFamily="34" charset="-120"/>
                        </a:rPr>
                        <a:t>Information Technology, </a:t>
                      </a:r>
                      <a:r>
                        <a:rPr lang="en-US" sz="1000" b="1">
                          <a:solidFill>
                            <a:srgbClr val="AB0520"/>
                          </a:solidFill>
                          <a:latin typeface="Montserrat" pitchFamily="34" charset="0"/>
                          <a:ea typeface="Montserrat" pitchFamily="34" charset="-122"/>
                          <a:cs typeface="Montserrat" pitchFamily="34" charset="-120"/>
                        </a:rPr>
                        <a:t>Cyber/Data Security</a:t>
                      </a:r>
                    </a:p>
                  </a:txBody>
                  <a:tcPr anchor="ctr">
                    <a:solidFill>
                      <a:srgbClr val="F5F1E9"/>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Portfolio Framework">
    <p:spTree>
      <p:nvGrpSpPr>
        <p:cNvPr id="1" name=""/>
        <p:cNvGrpSpPr/>
        <p:nvPr/>
      </p:nvGrpSpPr>
      <p:grpSpPr>
        <a:xfrm>
          <a:off x="0" y="0"/>
          <a:ext cx="0" cy="0"/>
          <a:chOff x="0" y="0"/>
          <a:chExt cx="0" cy="0"/>
        </a:xfrm>
      </p:grpSpPr>
      <p:sp>
        <p:nvSpPr>
          <p:cNvPr id="2" name="tb"/>
          <p:cNvSpPr/>
          <p:nvPr/>
        </p:nvSpPr>
        <p:spPr>
          <a:xfrm>
            <a:off x="548640" y="228600"/>
            <a:ext cx="8046720" cy="620000"/>
          </a:xfrm>
          <a:prstGeom prst="rect">
            <a:avLst/>
          </a:prstGeom>
          <a:noFill/>
          <a:ln/>
        </p:spPr>
        <p:txBody>
          <a:bodyPr wrap="square" lIns="0" tIns="0" rIns="0" bIns="0" rtlCol="0" anchor="t"/>
          <a:lstStyle/>
          <a:p>
            <a:pPr marL="0" indent="0" algn="l">
              <a:buNone/>
            </a:pPr>
            <a:r>
              <a:rPr lang="en-US" sz="2800" b="1">
                <a:solidFill>
                  <a:srgbClr val="0C234B"/>
                </a:solidFill>
                <a:latin typeface="Montserrat" pitchFamily="34" charset="0"/>
                <a:ea typeface="Montserrat" pitchFamily="34" charset="-122"/>
                <a:cs typeface="Montserrat" pitchFamily="34" charset="-120"/>
              </a:rPr>
              <a:t>Making Sense of the Portfolio</a:t>
            </a:r>
          </a:p>
        </p:txBody>
      </p:sp>
      <p:sp>
        <p:nvSpPr>
          <p:cNvPr id="3" name="tb"/>
          <p:cNvSpPr/>
          <p:nvPr/>
        </p:nvSpPr>
        <p:spPr>
          <a:xfrm>
            <a:off x="548640" y="866000"/>
            <a:ext cx="8046720" cy="320000"/>
          </a:xfrm>
          <a:prstGeom prst="rect">
            <a:avLst/>
          </a:prstGeom>
          <a:noFill/>
          <a:ln/>
        </p:spPr>
        <p:txBody>
          <a:bodyPr wrap="square" lIns="0" tIns="0" rIns="0" bIns="0" rtlCol="0" anchor="ctr"/>
          <a:lstStyle/>
          <a:p>
            <a:pPr marL="0" indent="0" algn="l">
              <a:buNone/>
            </a:pPr>
            <a:r>
              <a:rPr lang="en-US" sz="1400" dirty="0">
                <a:solidFill>
                  <a:srgbClr val="5B6472"/>
                </a:solidFill>
                <a:latin typeface="EB Garamond" pitchFamily="34" charset="0"/>
                <a:ea typeface="EB Garamond" pitchFamily="34" charset="-122"/>
                <a:cs typeface="EB Garamond" pitchFamily="34" charset="-120"/>
              </a:rPr>
              <a:t>A potential framework: three portfolios, each with a distinct role in UA’s online strategy.</a:t>
            </a:r>
          </a:p>
        </p:txBody>
      </p:sp>
      <p:sp>
        <p:nvSpPr>
          <p:cNvPr id="4" name="rr"/>
          <p:cNvSpPr/>
          <p:nvPr/>
        </p:nvSpPr>
        <p:spPr>
          <a:xfrm>
            <a:off x="548640" y="1330000"/>
            <a:ext cx="2548000" cy="3660000"/>
          </a:xfrm>
          <a:prstGeom prst="roundRect">
            <a:avLst>
              <a:gd name="adj" fmla="val 5000"/>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5" name="bar"/>
          <p:cNvSpPr/>
          <p:nvPr/>
        </p:nvSpPr>
        <p:spPr>
          <a:xfrm>
            <a:off x="548640" y="1330000"/>
            <a:ext cx="110000" cy="3660000"/>
          </a:xfrm>
          <a:prstGeom prst="rect">
            <a:avLst/>
          </a:prstGeom>
          <a:solidFill>
            <a:srgbClr val="AB0520"/>
          </a:solidFill>
          <a:ln/>
        </p:spPr>
        <p:txBody>
          <a:bodyPr/>
          <a:lstStyle/>
          <a:p>
            <a:endParaRPr lang="en-US"/>
          </a:p>
        </p:txBody>
      </p:sp>
      <p:sp>
        <p:nvSpPr>
          <p:cNvPr id="6" name="tb"/>
          <p:cNvSpPr/>
          <p:nvPr/>
        </p:nvSpPr>
        <p:spPr>
          <a:xfrm>
            <a:off x="848640" y="1440000"/>
            <a:ext cx="2128000" cy="190000"/>
          </a:xfrm>
          <a:prstGeom prst="rect">
            <a:avLst/>
          </a:prstGeom>
          <a:noFill/>
          <a:ln/>
        </p:spPr>
        <p:txBody>
          <a:bodyPr wrap="square" lIns="0" tIns="0" rIns="0" bIns="0" rtlCol="0" anchor="t"/>
          <a:lstStyle/>
          <a:p>
            <a:pPr marL="0" indent="0" algn="l">
              <a:buNone/>
            </a:pPr>
            <a:r>
              <a:rPr lang="en-US" sz="1000" b="1" spc="120">
                <a:solidFill>
                  <a:srgbClr val="AB0520"/>
                </a:solidFill>
                <a:latin typeface="Montserrat" pitchFamily="34" charset="0"/>
                <a:ea typeface="Montserrat" pitchFamily="34" charset="-122"/>
                <a:cs typeface="Montserrat" pitchFamily="34" charset="-120"/>
              </a:rPr>
              <a:t>PORTFOLIO 1</a:t>
            </a:r>
          </a:p>
        </p:txBody>
      </p:sp>
      <p:sp>
        <p:nvSpPr>
          <p:cNvPr id="7" name="tb"/>
          <p:cNvSpPr/>
          <p:nvPr/>
        </p:nvSpPr>
        <p:spPr>
          <a:xfrm>
            <a:off x="848640" y="1560000"/>
            <a:ext cx="2128000" cy="560000"/>
          </a:xfrm>
          <a:prstGeom prst="rect">
            <a:avLst/>
          </a:prstGeom>
          <a:noFill/>
          <a:ln/>
        </p:spPr>
        <p:txBody>
          <a:bodyPr wrap="square" lIns="0" tIns="0" rIns="0" bIns="0" rtlCol="0" anchor="b"/>
          <a:lstStyle/>
          <a:p>
            <a:pPr marL="0" indent="0" algn="l">
              <a:buNone/>
            </a:pPr>
            <a:r>
              <a:rPr lang="en-US" sz="1500" b="1">
                <a:solidFill>
                  <a:srgbClr val="0C234B"/>
                </a:solidFill>
                <a:latin typeface="Montserrat" pitchFamily="34" charset="0"/>
                <a:ea typeface="Montserrat" pitchFamily="34" charset="-122"/>
                <a:cs typeface="Montserrat" pitchFamily="34" charset="-120"/>
              </a:rPr>
              <a:t>Arizona Signature</a:t>
            </a:r>
          </a:p>
        </p:txBody>
      </p:sp>
      <p:sp>
        <p:nvSpPr>
          <p:cNvPr id="8" name="tb"/>
          <p:cNvSpPr/>
          <p:nvPr/>
        </p:nvSpPr>
        <p:spPr>
          <a:xfrm>
            <a:off x="848640" y="2150000"/>
            <a:ext cx="2128000" cy="440000"/>
          </a:xfrm>
          <a:prstGeom prst="rect">
            <a:avLst/>
          </a:prstGeom>
          <a:noFill/>
          <a:ln/>
        </p:spPr>
        <p:txBody>
          <a:bodyPr wrap="square" lIns="0" tIns="0" rIns="0" bIns="0" rtlCol="0" anchor="t"/>
          <a:lstStyle/>
          <a:p>
            <a:pPr marL="0" indent="0" algn="l">
              <a:buNone/>
            </a:pPr>
            <a:r>
              <a:rPr lang="en-US" sz="1050" i="1" dirty="0">
                <a:solidFill>
                  <a:srgbClr val="5B6472"/>
                </a:solidFill>
                <a:latin typeface="Montserrat" pitchFamily="34" charset="0"/>
                <a:ea typeface="Montserrat" pitchFamily="34" charset="-122"/>
                <a:cs typeface="Montserrat" pitchFamily="34" charset="-120"/>
              </a:rPr>
              <a:t>Programs only UA can credibly deliver.</a:t>
            </a:r>
          </a:p>
        </p:txBody>
      </p:sp>
      <p:sp>
        <p:nvSpPr>
          <p:cNvPr id="9" name="bar"/>
          <p:cNvSpPr/>
          <p:nvPr/>
        </p:nvSpPr>
        <p:spPr>
          <a:xfrm>
            <a:off x="848640" y="2600000"/>
            <a:ext cx="2128000" cy="15000"/>
          </a:xfrm>
          <a:prstGeom prst="rect">
            <a:avLst/>
          </a:prstGeom>
          <a:solidFill>
            <a:srgbClr val="AB0520"/>
          </a:solidFill>
          <a:ln/>
        </p:spPr>
        <p:txBody>
          <a:bodyPr/>
          <a:lstStyle/>
          <a:p>
            <a:endParaRPr lang="en-US"/>
          </a:p>
        </p:txBody>
      </p:sp>
      <p:sp>
        <p:nvSpPr>
          <p:cNvPr id="10" name="rr"/>
          <p:cNvSpPr/>
          <p:nvPr/>
        </p:nvSpPr>
        <p:spPr>
          <a:xfrm>
            <a:off x="848640" y="2670000"/>
            <a:ext cx="1301238" cy="248000"/>
          </a:xfrm>
          <a:prstGeom prst="roundRect">
            <a:avLst>
              <a:gd name="adj" fmla="val 50000"/>
            </a:avLst>
          </a:prstGeom>
          <a:solidFill>
            <a:srgbClr val="F8E7EA"/>
          </a:solidFill>
          <a:ln/>
        </p:spPr>
        <p:txBody>
          <a:bodyPr/>
          <a:lstStyle/>
          <a:p>
            <a:endParaRPr lang="en-US"/>
          </a:p>
        </p:txBody>
      </p:sp>
      <p:sp>
        <p:nvSpPr>
          <p:cNvPr id="11" name="chiptxt"/>
          <p:cNvSpPr/>
          <p:nvPr/>
        </p:nvSpPr>
        <p:spPr>
          <a:xfrm>
            <a:off x="848640" y="2670000"/>
            <a:ext cx="1301238" cy="248000"/>
          </a:xfrm>
          <a:prstGeom prst="rect">
            <a:avLst/>
          </a:prstGeom>
          <a:noFill/>
          <a:ln/>
        </p:spPr>
        <p:txBody>
          <a:bodyPr wrap="square" lIns="0" tIns="0" rIns="0" bIns="0" rtlCol="0" anchor="ctr"/>
          <a:lstStyle/>
          <a:p>
            <a:pPr marL="0" indent="0" algn="ctr">
              <a:buNone/>
            </a:pPr>
            <a:r>
              <a:rPr lang="en-US" sz="1000" b="1">
                <a:solidFill>
                  <a:srgbClr val="AB0520"/>
                </a:solidFill>
                <a:latin typeface="Montserrat" pitchFamily="34" charset="0"/>
                <a:ea typeface="Montserrat" pitchFamily="34" charset="-122"/>
                <a:cs typeface="Montserrat" pitchFamily="34" charset="-120"/>
              </a:rPr>
              <a:t>Water Futures</a:t>
            </a:r>
          </a:p>
        </p:txBody>
      </p:sp>
      <p:sp>
        <p:nvSpPr>
          <p:cNvPr id="12" name="rr"/>
          <p:cNvSpPr/>
          <p:nvPr/>
        </p:nvSpPr>
        <p:spPr>
          <a:xfrm>
            <a:off x="848640" y="2955000"/>
            <a:ext cx="1300008" cy="248000"/>
          </a:xfrm>
          <a:prstGeom prst="roundRect">
            <a:avLst>
              <a:gd name="adj" fmla="val 50000"/>
            </a:avLst>
          </a:prstGeom>
          <a:solidFill>
            <a:srgbClr val="F8E7EA"/>
          </a:solidFill>
          <a:ln/>
        </p:spPr>
        <p:txBody>
          <a:bodyPr/>
          <a:lstStyle/>
          <a:p>
            <a:endParaRPr lang="en-US"/>
          </a:p>
        </p:txBody>
      </p:sp>
      <p:sp>
        <p:nvSpPr>
          <p:cNvPr id="13" name="chiptxt"/>
          <p:cNvSpPr/>
          <p:nvPr/>
        </p:nvSpPr>
        <p:spPr>
          <a:xfrm>
            <a:off x="848640" y="2955000"/>
            <a:ext cx="1300008" cy="248000"/>
          </a:xfrm>
          <a:prstGeom prst="rect">
            <a:avLst/>
          </a:prstGeom>
          <a:noFill/>
          <a:ln/>
        </p:spPr>
        <p:txBody>
          <a:bodyPr wrap="square" lIns="0" tIns="0" rIns="0" bIns="0" rtlCol="0" anchor="ctr"/>
          <a:lstStyle/>
          <a:p>
            <a:pPr marL="0" indent="0" algn="ctr">
              <a:buNone/>
            </a:pPr>
            <a:r>
              <a:rPr lang="en-US" sz="1000" b="1">
                <a:solidFill>
                  <a:srgbClr val="AB0520"/>
                </a:solidFill>
                <a:latin typeface="Montserrat" pitchFamily="34" charset="0"/>
                <a:ea typeface="Montserrat" pitchFamily="34" charset="-122"/>
                <a:cs typeface="Montserrat" pitchFamily="34" charset="-120"/>
              </a:rPr>
              <a:t>Space Futures</a:t>
            </a:r>
          </a:p>
        </p:txBody>
      </p:sp>
      <p:sp>
        <p:nvSpPr>
          <p:cNvPr id="14" name="rr"/>
          <p:cNvSpPr/>
          <p:nvPr/>
        </p:nvSpPr>
        <p:spPr>
          <a:xfrm>
            <a:off x="848640" y="3240000"/>
            <a:ext cx="937939" cy="248000"/>
          </a:xfrm>
          <a:prstGeom prst="roundRect">
            <a:avLst>
              <a:gd name="adj" fmla="val 50000"/>
            </a:avLst>
          </a:prstGeom>
          <a:solidFill>
            <a:srgbClr val="F8E7EA"/>
          </a:solidFill>
          <a:ln/>
        </p:spPr>
        <p:txBody>
          <a:bodyPr/>
          <a:lstStyle/>
          <a:p>
            <a:endParaRPr lang="en-US"/>
          </a:p>
        </p:txBody>
      </p:sp>
      <p:sp>
        <p:nvSpPr>
          <p:cNvPr id="15" name="chiptxt"/>
          <p:cNvSpPr/>
          <p:nvPr/>
        </p:nvSpPr>
        <p:spPr>
          <a:xfrm>
            <a:off x="848640" y="3240000"/>
            <a:ext cx="937939" cy="248000"/>
          </a:xfrm>
          <a:prstGeom prst="rect">
            <a:avLst/>
          </a:prstGeom>
          <a:noFill/>
          <a:ln/>
        </p:spPr>
        <p:txBody>
          <a:bodyPr wrap="square" lIns="0" tIns="0" rIns="0" bIns="0" rtlCol="0" anchor="ctr"/>
          <a:lstStyle/>
          <a:p>
            <a:pPr marL="0" indent="0" algn="ctr">
              <a:buNone/>
            </a:pPr>
            <a:r>
              <a:rPr lang="en-US" sz="1000" b="1">
                <a:solidFill>
                  <a:srgbClr val="AB0520"/>
                </a:solidFill>
                <a:latin typeface="Montserrat" pitchFamily="34" charset="0"/>
                <a:ea typeface="Montserrat" pitchFamily="34" charset="-122"/>
                <a:cs typeface="Montserrat" pitchFamily="34" charset="-120"/>
              </a:rPr>
              <a:t>Quantum</a:t>
            </a:r>
          </a:p>
        </p:txBody>
      </p:sp>
      <p:sp>
        <p:nvSpPr>
          <p:cNvPr id="16" name="rr"/>
          <p:cNvSpPr/>
          <p:nvPr/>
        </p:nvSpPr>
        <p:spPr>
          <a:xfrm>
            <a:off x="848640" y="3525000"/>
            <a:ext cx="695667" cy="248000"/>
          </a:xfrm>
          <a:prstGeom prst="roundRect">
            <a:avLst>
              <a:gd name="adj" fmla="val 50000"/>
            </a:avLst>
          </a:prstGeom>
          <a:solidFill>
            <a:srgbClr val="F8E7EA"/>
          </a:solidFill>
          <a:ln/>
        </p:spPr>
        <p:txBody>
          <a:bodyPr/>
          <a:lstStyle/>
          <a:p>
            <a:endParaRPr lang="en-US"/>
          </a:p>
        </p:txBody>
      </p:sp>
      <p:sp>
        <p:nvSpPr>
          <p:cNvPr id="17" name="chiptxt"/>
          <p:cNvSpPr/>
          <p:nvPr/>
        </p:nvSpPr>
        <p:spPr>
          <a:xfrm>
            <a:off x="848640" y="3525000"/>
            <a:ext cx="695667" cy="248000"/>
          </a:xfrm>
          <a:prstGeom prst="rect">
            <a:avLst/>
          </a:prstGeom>
          <a:noFill/>
          <a:ln/>
        </p:spPr>
        <p:txBody>
          <a:bodyPr wrap="square" lIns="0" tIns="0" rIns="0" bIns="0" rtlCol="0" anchor="ctr"/>
          <a:lstStyle/>
          <a:p>
            <a:pPr marL="0" indent="0" algn="ctr">
              <a:buNone/>
            </a:pPr>
            <a:r>
              <a:rPr lang="en-US" sz="1000" b="1">
                <a:solidFill>
                  <a:srgbClr val="AB0520"/>
                </a:solidFill>
                <a:latin typeface="Montserrat" pitchFamily="34" charset="0"/>
                <a:ea typeface="Montserrat" pitchFamily="34" charset="-122"/>
                <a:cs typeface="Montserrat" pitchFamily="34" charset="-120"/>
              </a:rPr>
              <a:t>Cyber</a:t>
            </a:r>
          </a:p>
        </p:txBody>
      </p:sp>
      <p:sp>
        <p:nvSpPr>
          <p:cNvPr id="18" name="rr"/>
          <p:cNvSpPr/>
          <p:nvPr/>
        </p:nvSpPr>
        <p:spPr>
          <a:xfrm>
            <a:off x="848640" y="3810000"/>
            <a:ext cx="425534" cy="248000"/>
          </a:xfrm>
          <a:prstGeom prst="roundRect">
            <a:avLst>
              <a:gd name="adj" fmla="val 50000"/>
            </a:avLst>
          </a:prstGeom>
          <a:solidFill>
            <a:srgbClr val="F8E7EA"/>
          </a:solidFill>
          <a:ln/>
        </p:spPr>
        <p:txBody>
          <a:bodyPr/>
          <a:lstStyle/>
          <a:p>
            <a:endParaRPr lang="en-US"/>
          </a:p>
        </p:txBody>
      </p:sp>
      <p:sp>
        <p:nvSpPr>
          <p:cNvPr id="19" name="chiptxt"/>
          <p:cNvSpPr/>
          <p:nvPr/>
        </p:nvSpPr>
        <p:spPr>
          <a:xfrm>
            <a:off x="848640" y="3810000"/>
            <a:ext cx="425534" cy="248000"/>
          </a:xfrm>
          <a:prstGeom prst="rect">
            <a:avLst/>
          </a:prstGeom>
          <a:noFill/>
          <a:ln/>
        </p:spPr>
        <p:txBody>
          <a:bodyPr wrap="square" lIns="0" tIns="0" rIns="0" bIns="0" rtlCol="0" anchor="ctr"/>
          <a:lstStyle/>
          <a:p>
            <a:pPr marL="0" indent="0" algn="ctr">
              <a:buNone/>
            </a:pPr>
            <a:r>
              <a:rPr lang="en-US" sz="1000" b="1">
                <a:solidFill>
                  <a:srgbClr val="AB0520"/>
                </a:solidFill>
                <a:latin typeface="Montserrat" pitchFamily="34" charset="0"/>
                <a:ea typeface="Montserrat" pitchFamily="34" charset="-122"/>
                <a:cs typeface="Montserrat" pitchFamily="34" charset="-120"/>
              </a:rPr>
              <a:t>AI</a:t>
            </a:r>
          </a:p>
        </p:txBody>
      </p:sp>
      <p:sp>
        <p:nvSpPr>
          <p:cNvPr id="20" name="rr"/>
          <p:cNvSpPr/>
          <p:nvPr/>
        </p:nvSpPr>
        <p:spPr>
          <a:xfrm>
            <a:off x="848640" y="4095000"/>
            <a:ext cx="1968008" cy="248000"/>
          </a:xfrm>
          <a:prstGeom prst="roundRect">
            <a:avLst>
              <a:gd name="adj" fmla="val 50000"/>
            </a:avLst>
          </a:prstGeom>
          <a:solidFill>
            <a:srgbClr val="F8E7EA"/>
          </a:solidFill>
          <a:ln/>
        </p:spPr>
        <p:txBody>
          <a:bodyPr/>
          <a:lstStyle/>
          <a:p>
            <a:endParaRPr lang="en-US"/>
          </a:p>
        </p:txBody>
      </p:sp>
      <p:sp>
        <p:nvSpPr>
          <p:cNvPr id="21" name="chiptxt"/>
          <p:cNvSpPr/>
          <p:nvPr/>
        </p:nvSpPr>
        <p:spPr>
          <a:xfrm>
            <a:off x="848640" y="4095000"/>
            <a:ext cx="1968008" cy="248000"/>
          </a:xfrm>
          <a:prstGeom prst="rect">
            <a:avLst/>
          </a:prstGeom>
          <a:noFill/>
          <a:ln/>
        </p:spPr>
        <p:txBody>
          <a:bodyPr wrap="square" lIns="0" tIns="0" rIns="0" bIns="0" rtlCol="0" anchor="ctr"/>
          <a:lstStyle/>
          <a:p>
            <a:pPr marL="0" indent="0" algn="ctr">
              <a:buNone/>
            </a:pPr>
            <a:r>
              <a:rPr lang="en-US" sz="1000" b="1" dirty="0">
                <a:solidFill>
                  <a:srgbClr val="AB0520"/>
                </a:solidFill>
                <a:latin typeface="Montserrat" pitchFamily="34" charset="0"/>
                <a:ea typeface="Montserrat" pitchFamily="34" charset="-122"/>
                <a:cs typeface="Montserrat" pitchFamily="34" charset="-120"/>
              </a:rPr>
              <a:t>Indigenous Governance</a:t>
            </a:r>
          </a:p>
        </p:txBody>
      </p:sp>
      <p:sp>
        <p:nvSpPr>
          <p:cNvPr id="22" name="rr"/>
          <p:cNvSpPr/>
          <p:nvPr/>
        </p:nvSpPr>
        <p:spPr>
          <a:xfrm>
            <a:off x="848640" y="4380000"/>
            <a:ext cx="1597486" cy="248000"/>
          </a:xfrm>
          <a:prstGeom prst="roundRect">
            <a:avLst>
              <a:gd name="adj" fmla="val 50000"/>
            </a:avLst>
          </a:prstGeom>
          <a:solidFill>
            <a:srgbClr val="F8E7EA"/>
          </a:solidFill>
          <a:ln/>
        </p:spPr>
        <p:txBody>
          <a:bodyPr/>
          <a:lstStyle/>
          <a:p>
            <a:endParaRPr lang="en-US"/>
          </a:p>
        </p:txBody>
      </p:sp>
      <p:sp>
        <p:nvSpPr>
          <p:cNvPr id="23" name="chiptxt"/>
          <p:cNvSpPr/>
          <p:nvPr/>
        </p:nvSpPr>
        <p:spPr>
          <a:xfrm>
            <a:off x="848640" y="4380000"/>
            <a:ext cx="1597486" cy="248000"/>
          </a:xfrm>
          <a:prstGeom prst="rect">
            <a:avLst/>
          </a:prstGeom>
          <a:noFill/>
          <a:ln/>
        </p:spPr>
        <p:txBody>
          <a:bodyPr wrap="square" lIns="0" tIns="0" rIns="0" bIns="0" rtlCol="0" anchor="ctr"/>
          <a:lstStyle/>
          <a:p>
            <a:pPr marL="0" indent="0" algn="ctr">
              <a:buNone/>
            </a:pPr>
            <a:r>
              <a:rPr lang="en-US" sz="1000" b="1">
                <a:solidFill>
                  <a:srgbClr val="AB0520"/>
                </a:solidFill>
                <a:latin typeface="Montserrat" pitchFamily="34" charset="0"/>
                <a:ea typeface="Montserrat" pitchFamily="34" charset="-122"/>
                <a:cs typeface="Montserrat" pitchFamily="34" charset="-120"/>
              </a:rPr>
              <a:t>Climate Resilience</a:t>
            </a:r>
          </a:p>
        </p:txBody>
      </p:sp>
      <p:sp>
        <p:nvSpPr>
          <p:cNvPr id="24" name="rr"/>
          <p:cNvSpPr/>
          <p:nvPr/>
        </p:nvSpPr>
        <p:spPr>
          <a:xfrm>
            <a:off x="848640" y="4665000"/>
            <a:ext cx="1715238" cy="248000"/>
          </a:xfrm>
          <a:prstGeom prst="roundRect">
            <a:avLst>
              <a:gd name="adj" fmla="val 50000"/>
            </a:avLst>
          </a:prstGeom>
          <a:solidFill>
            <a:srgbClr val="F8E7EA"/>
          </a:solidFill>
          <a:ln/>
        </p:spPr>
        <p:txBody>
          <a:bodyPr/>
          <a:lstStyle/>
          <a:p>
            <a:endParaRPr lang="en-US"/>
          </a:p>
        </p:txBody>
      </p:sp>
      <p:sp>
        <p:nvSpPr>
          <p:cNvPr id="25" name="chiptxt"/>
          <p:cNvSpPr/>
          <p:nvPr/>
        </p:nvSpPr>
        <p:spPr>
          <a:xfrm>
            <a:off x="848640" y="4665000"/>
            <a:ext cx="1715238" cy="248000"/>
          </a:xfrm>
          <a:prstGeom prst="rect">
            <a:avLst/>
          </a:prstGeom>
          <a:noFill/>
          <a:ln/>
        </p:spPr>
        <p:txBody>
          <a:bodyPr wrap="square" lIns="0" tIns="0" rIns="0" bIns="0" rtlCol="0" anchor="ctr"/>
          <a:lstStyle/>
          <a:p>
            <a:pPr marL="0" indent="0" algn="ctr">
              <a:buNone/>
            </a:pPr>
            <a:r>
              <a:rPr lang="en-US" sz="1000" b="1" dirty="0">
                <a:solidFill>
                  <a:srgbClr val="AB0520"/>
                </a:solidFill>
                <a:latin typeface="Montserrat" pitchFamily="34" charset="0"/>
                <a:ea typeface="Montserrat" pitchFamily="34" charset="-122"/>
                <a:cs typeface="Montserrat" pitchFamily="34" charset="-120"/>
              </a:rPr>
              <a:t>Innovative Business</a:t>
            </a:r>
            <a:endParaRPr lang="en-US" sz="1000" b="1">
              <a:solidFill>
                <a:srgbClr val="AB0520"/>
              </a:solidFill>
              <a:latin typeface="Montserrat" pitchFamily="34" charset="0"/>
              <a:ea typeface="Montserrat" pitchFamily="34" charset="-122"/>
              <a:cs typeface="Montserrat" pitchFamily="34" charset="-120"/>
            </a:endParaRPr>
          </a:p>
        </p:txBody>
      </p:sp>
      <p:sp>
        <p:nvSpPr>
          <p:cNvPr id="26" name="rr"/>
          <p:cNvSpPr/>
          <p:nvPr/>
        </p:nvSpPr>
        <p:spPr>
          <a:xfrm>
            <a:off x="3296640" y="1330000"/>
            <a:ext cx="2548000" cy="3660000"/>
          </a:xfrm>
          <a:prstGeom prst="roundRect">
            <a:avLst>
              <a:gd name="adj" fmla="val 5000"/>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7" name="bar"/>
          <p:cNvSpPr/>
          <p:nvPr/>
        </p:nvSpPr>
        <p:spPr>
          <a:xfrm>
            <a:off x="3296640" y="1330000"/>
            <a:ext cx="110000" cy="3660000"/>
          </a:xfrm>
          <a:prstGeom prst="rect">
            <a:avLst/>
          </a:prstGeom>
          <a:solidFill>
            <a:srgbClr val="1E5288"/>
          </a:solidFill>
          <a:ln/>
        </p:spPr>
        <p:txBody>
          <a:bodyPr/>
          <a:lstStyle/>
          <a:p>
            <a:endParaRPr lang="en-US"/>
          </a:p>
        </p:txBody>
      </p:sp>
      <p:sp>
        <p:nvSpPr>
          <p:cNvPr id="28" name="tb"/>
          <p:cNvSpPr/>
          <p:nvPr/>
        </p:nvSpPr>
        <p:spPr>
          <a:xfrm>
            <a:off x="3596640" y="1440000"/>
            <a:ext cx="2128000" cy="190000"/>
          </a:xfrm>
          <a:prstGeom prst="rect">
            <a:avLst/>
          </a:prstGeom>
          <a:noFill/>
          <a:ln/>
        </p:spPr>
        <p:txBody>
          <a:bodyPr wrap="square" lIns="0" tIns="0" rIns="0" bIns="0" rtlCol="0" anchor="t"/>
          <a:lstStyle/>
          <a:p>
            <a:pPr marL="0" indent="0" algn="l">
              <a:buNone/>
            </a:pPr>
            <a:r>
              <a:rPr lang="en-US" sz="1000" b="1" spc="120">
                <a:solidFill>
                  <a:srgbClr val="1E5288"/>
                </a:solidFill>
                <a:latin typeface="Montserrat" pitchFamily="34" charset="0"/>
                <a:ea typeface="Montserrat" pitchFamily="34" charset="-122"/>
                <a:cs typeface="Montserrat" pitchFamily="34" charset="-120"/>
              </a:rPr>
              <a:t>PORTFOLIO 2</a:t>
            </a:r>
          </a:p>
        </p:txBody>
      </p:sp>
      <p:sp>
        <p:nvSpPr>
          <p:cNvPr id="29" name="tb"/>
          <p:cNvSpPr/>
          <p:nvPr/>
        </p:nvSpPr>
        <p:spPr>
          <a:xfrm>
            <a:off x="3596640" y="1560000"/>
            <a:ext cx="2128000" cy="560000"/>
          </a:xfrm>
          <a:prstGeom prst="rect">
            <a:avLst/>
          </a:prstGeom>
          <a:noFill/>
          <a:ln/>
        </p:spPr>
        <p:txBody>
          <a:bodyPr wrap="square" lIns="0" tIns="0" rIns="0" bIns="0" rtlCol="0" anchor="b"/>
          <a:lstStyle/>
          <a:p>
            <a:pPr marL="0" indent="0" algn="l">
              <a:buNone/>
            </a:pPr>
            <a:r>
              <a:rPr lang="en-US" sz="1500" b="1">
                <a:solidFill>
                  <a:srgbClr val="0C234B"/>
                </a:solidFill>
                <a:latin typeface="Montserrat" pitchFamily="34" charset="0"/>
                <a:ea typeface="Montserrat" pitchFamily="34" charset="-122"/>
                <a:cs typeface="Montserrat" pitchFamily="34" charset="-120"/>
              </a:rPr>
              <a:t>Workforce Advancement</a:t>
            </a:r>
          </a:p>
        </p:txBody>
      </p:sp>
      <p:sp>
        <p:nvSpPr>
          <p:cNvPr id="30" name="tb"/>
          <p:cNvSpPr/>
          <p:nvPr/>
        </p:nvSpPr>
        <p:spPr>
          <a:xfrm>
            <a:off x="3596640" y="2150000"/>
            <a:ext cx="2128000" cy="440000"/>
          </a:xfrm>
          <a:prstGeom prst="rect">
            <a:avLst/>
          </a:prstGeom>
          <a:noFill/>
          <a:ln/>
        </p:spPr>
        <p:txBody>
          <a:bodyPr wrap="square" lIns="0" tIns="0" rIns="0" bIns="0" rtlCol="0" anchor="t"/>
          <a:lstStyle/>
          <a:p>
            <a:pPr marL="0" indent="0" algn="l">
              <a:buNone/>
            </a:pPr>
            <a:r>
              <a:rPr lang="en-US" sz="1050" i="1" dirty="0">
                <a:solidFill>
                  <a:srgbClr val="5B6472"/>
                </a:solidFill>
                <a:latin typeface="Montserrat" pitchFamily="34" charset="0"/>
                <a:ea typeface="Montserrat" pitchFamily="34" charset="-122"/>
                <a:cs typeface="Montserrat" pitchFamily="34" charset="-120"/>
              </a:rPr>
              <a:t>Primarily workforce-oriented, not always degrees.</a:t>
            </a:r>
          </a:p>
        </p:txBody>
      </p:sp>
      <p:sp>
        <p:nvSpPr>
          <p:cNvPr id="31" name="bar"/>
          <p:cNvSpPr/>
          <p:nvPr/>
        </p:nvSpPr>
        <p:spPr>
          <a:xfrm>
            <a:off x="3596640" y="2600000"/>
            <a:ext cx="2128000" cy="15000"/>
          </a:xfrm>
          <a:prstGeom prst="rect">
            <a:avLst/>
          </a:prstGeom>
          <a:solidFill>
            <a:srgbClr val="1E5288"/>
          </a:solidFill>
          <a:ln/>
        </p:spPr>
        <p:txBody>
          <a:bodyPr/>
          <a:lstStyle/>
          <a:p>
            <a:endParaRPr lang="en-US"/>
          </a:p>
        </p:txBody>
      </p:sp>
      <p:sp>
        <p:nvSpPr>
          <p:cNvPr id="32" name="rr"/>
          <p:cNvSpPr/>
          <p:nvPr/>
        </p:nvSpPr>
        <p:spPr>
          <a:xfrm>
            <a:off x="3596640" y="2670000"/>
            <a:ext cx="1072876" cy="248000"/>
          </a:xfrm>
          <a:prstGeom prst="roundRect">
            <a:avLst>
              <a:gd name="adj" fmla="val 50000"/>
            </a:avLst>
          </a:prstGeom>
          <a:solidFill>
            <a:srgbClr val="E9EFF6"/>
          </a:solidFill>
          <a:ln/>
        </p:spPr>
        <p:txBody>
          <a:bodyPr/>
          <a:lstStyle/>
          <a:p>
            <a:endParaRPr lang="en-US"/>
          </a:p>
        </p:txBody>
      </p:sp>
      <p:sp>
        <p:nvSpPr>
          <p:cNvPr id="33" name="chiptxt"/>
          <p:cNvSpPr/>
          <p:nvPr/>
        </p:nvSpPr>
        <p:spPr>
          <a:xfrm>
            <a:off x="3596640" y="2670000"/>
            <a:ext cx="1072876" cy="248000"/>
          </a:xfrm>
          <a:prstGeom prst="rect">
            <a:avLst/>
          </a:prstGeom>
          <a:noFill/>
          <a:ln/>
        </p:spPr>
        <p:txBody>
          <a:bodyPr wrap="square" lIns="0" tIns="0" rIns="0" bIns="0" rtlCol="0" anchor="ctr"/>
          <a:lstStyle/>
          <a:p>
            <a:pPr marL="0" indent="0" algn="ctr">
              <a:buNone/>
            </a:pPr>
            <a:r>
              <a:rPr lang="en-US" sz="1000" b="1">
                <a:solidFill>
                  <a:srgbClr val="1E5288"/>
                </a:solidFill>
                <a:latin typeface="Montserrat" pitchFamily="34" charset="0"/>
                <a:ea typeface="Montserrat" pitchFamily="34" charset="-122"/>
                <a:cs typeface="Montserrat" pitchFamily="34" charset="-120"/>
              </a:rPr>
              <a:t>Leadership</a:t>
            </a:r>
          </a:p>
        </p:txBody>
      </p:sp>
      <p:sp>
        <p:nvSpPr>
          <p:cNvPr id="34" name="rr"/>
          <p:cNvSpPr/>
          <p:nvPr/>
        </p:nvSpPr>
        <p:spPr>
          <a:xfrm>
            <a:off x="3596640" y="2955000"/>
            <a:ext cx="484073" cy="248000"/>
          </a:xfrm>
          <a:prstGeom prst="roundRect">
            <a:avLst>
              <a:gd name="adj" fmla="val 50000"/>
            </a:avLst>
          </a:prstGeom>
          <a:solidFill>
            <a:srgbClr val="E9EFF6"/>
          </a:solidFill>
          <a:ln/>
        </p:spPr>
        <p:txBody>
          <a:bodyPr/>
          <a:lstStyle/>
          <a:p>
            <a:endParaRPr lang="en-US"/>
          </a:p>
        </p:txBody>
      </p:sp>
      <p:sp>
        <p:nvSpPr>
          <p:cNvPr id="35" name="chiptxt"/>
          <p:cNvSpPr/>
          <p:nvPr/>
        </p:nvSpPr>
        <p:spPr>
          <a:xfrm>
            <a:off x="3596640" y="2955000"/>
            <a:ext cx="484073" cy="248000"/>
          </a:xfrm>
          <a:prstGeom prst="rect">
            <a:avLst/>
          </a:prstGeom>
          <a:noFill/>
          <a:ln/>
        </p:spPr>
        <p:txBody>
          <a:bodyPr wrap="square" lIns="0" tIns="0" rIns="0" bIns="0" rtlCol="0" anchor="ctr"/>
          <a:lstStyle/>
          <a:p>
            <a:pPr marL="0" indent="0" algn="ctr">
              <a:buNone/>
            </a:pPr>
            <a:r>
              <a:rPr lang="en-US" sz="1000" b="1">
                <a:solidFill>
                  <a:srgbClr val="1E5288"/>
                </a:solidFill>
                <a:latin typeface="Montserrat" pitchFamily="34" charset="0"/>
                <a:ea typeface="Montserrat" pitchFamily="34" charset="-122"/>
                <a:cs typeface="Montserrat" pitchFamily="34" charset="-120"/>
              </a:rPr>
              <a:t>HR</a:t>
            </a:r>
          </a:p>
        </p:txBody>
      </p:sp>
      <p:sp>
        <p:nvSpPr>
          <p:cNvPr id="36" name="rr"/>
          <p:cNvSpPr/>
          <p:nvPr/>
        </p:nvSpPr>
        <p:spPr>
          <a:xfrm>
            <a:off x="3596640" y="3240000"/>
            <a:ext cx="1767685" cy="248000"/>
          </a:xfrm>
          <a:prstGeom prst="roundRect">
            <a:avLst>
              <a:gd name="adj" fmla="val 50000"/>
            </a:avLst>
          </a:prstGeom>
          <a:solidFill>
            <a:srgbClr val="E9EFF6"/>
          </a:solidFill>
          <a:ln/>
        </p:spPr>
        <p:txBody>
          <a:bodyPr/>
          <a:lstStyle/>
          <a:p>
            <a:endParaRPr lang="en-US"/>
          </a:p>
        </p:txBody>
      </p:sp>
      <p:sp>
        <p:nvSpPr>
          <p:cNvPr id="37" name="chiptxt"/>
          <p:cNvSpPr/>
          <p:nvPr/>
        </p:nvSpPr>
        <p:spPr>
          <a:xfrm>
            <a:off x="3596640" y="3240000"/>
            <a:ext cx="1767685" cy="248000"/>
          </a:xfrm>
          <a:prstGeom prst="rect">
            <a:avLst/>
          </a:prstGeom>
          <a:noFill/>
          <a:ln/>
        </p:spPr>
        <p:txBody>
          <a:bodyPr wrap="square" lIns="0" tIns="0" rIns="0" bIns="0" rtlCol="0" anchor="ctr"/>
          <a:lstStyle/>
          <a:p>
            <a:pPr marL="0" indent="0" algn="ctr">
              <a:buNone/>
            </a:pPr>
            <a:r>
              <a:rPr lang="en-US" sz="1000" b="1">
                <a:solidFill>
                  <a:srgbClr val="1E5288"/>
                </a:solidFill>
                <a:latin typeface="Montserrat" pitchFamily="34" charset="0"/>
                <a:ea typeface="Montserrat" pitchFamily="34" charset="-122"/>
                <a:cs typeface="Montserrat" pitchFamily="34" charset="-120"/>
              </a:rPr>
              <a:t>Project Management</a:t>
            </a:r>
          </a:p>
        </p:txBody>
      </p:sp>
      <p:sp>
        <p:nvSpPr>
          <p:cNvPr id="38" name="rr"/>
          <p:cNvSpPr/>
          <p:nvPr/>
        </p:nvSpPr>
        <p:spPr>
          <a:xfrm>
            <a:off x="3596640" y="3525000"/>
            <a:ext cx="1432921" cy="248000"/>
          </a:xfrm>
          <a:prstGeom prst="roundRect">
            <a:avLst>
              <a:gd name="adj" fmla="val 50000"/>
            </a:avLst>
          </a:prstGeom>
          <a:solidFill>
            <a:srgbClr val="E9EFF6"/>
          </a:solidFill>
          <a:ln/>
        </p:spPr>
        <p:txBody>
          <a:bodyPr/>
          <a:lstStyle/>
          <a:p>
            <a:endParaRPr lang="en-US"/>
          </a:p>
        </p:txBody>
      </p:sp>
      <p:sp>
        <p:nvSpPr>
          <p:cNvPr id="39" name="chiptxt"/>
          <p:cNvSpPr/>
          <p:nvPr/>
        </p:nvSpPr>
        <p:spPr>
          <a:xfrm>
            <a:off x="3596640" y="3525000"/>
            <a:ext cx="1432921" cy="248000"/>
          </a:xfrm>
          <a:prstGeom prst="rect">
            <a:avLst/>
          </a:prstGeom>
          <a:noFill/>
          <a:ln/>
        </p:spPr>
        <p:txBody>
          <a:bodyPr wrap="square" lIns="0" tIns="0" rIns="0" bIns="0" rtlCol="0" anchor="ctr"/>
          <a:lstStyle/>
          <a:p>
            <a:pPr marL="0" indent="0" algn="ctr">
              <a:buNone/>
            </a:pPr>
            <a:r>
              <a:rPr lang="en-US" sz="1000" b="1">
                <a:solidFill>
                  <a:srgbClr val="1E5288"/>
                </a:solidFill>
                <a:latin typeface="Montserrat" pitchFamily="34" charset="0"/>
                <a:ea typeface="Montserrat" pitchFamily="34" charset="-122"/>
                <a:cs typeface="Montserrat" pitchFamily="34" charset="-120"/>
              </a:rPr>
              <a:t>Human Services</a:t>
            </a:r>
          </a:p>
        </p:txBody>
      </p:sp>
      <p:sp>
        <p:nvSpPr>
          <p:cNvPr id="40" name="rr"/>
          <p:cNvSpPr/>
          <p:nvPr/>
        </p:nvSpPr>
        <p:spPr>
          <a:xfrm>
            <a:off x="3596640" y="3810000"/>
            <a:ext cx="990961" cy="248000"/>
          </a:xfrm>
          <a:prstGeom prst="roundRect">
            <a:avLst>
              <a:gd name="adj" fmla="val 50000"/>
            </a:avLst>
          </a:prstGeom>
          <a:solidFill>
            <a:srgbClr val="E9EFF6"/>
          </a:solidFill>
          <a:ln/>
        </p:spPr>
        <p:txBody>
          <a:bodyPr/>
          <a:lstStyle/>
          <a:p>
            <a:endParaRPr lang="en-US"/>
          </a:p>
        </p:txBody>
      </p:sp>
      <p:sp>
        <p:nvSpPr>
          <p:cNvPr id="41" name="chiptxt"/>
          <p:cNvSpPr/>
          <p:nvPr/>
        </p:nvSpPr>
        <p:spPr>
          <a:xfrm>
            <a:off x="3596640" y="3810000"/>
            <a:ext cx="990961" cy="248000"/>
          </a:xfrm>
          <a:prstGeom prst="rect">
            <a:avLst/>
          </a:prstGeom>
          <a:noFill/>
          <a:ln/>
        </p:spPr>
        <p:txBody>
          <a:bodyPr wrap="square" lIns="0" tIns="0" rIns="0" bIns="0" rtlCol="0" anchor="ctr"/>
          <a:lstStyle/>
          <a:p>
            <a:pPr marL="0" indent="0" algn="ctr">
              <a:buNone/>
            </a:pPr>
            <a:r>
              <a:rPr lang="en-US" sz="1000" b="1">
                <a:solidFill>
                  <a:srgbClr val="1E5288"/>
                </a:solidFill>
                <a:latin typeface="Montserrat" pitchFamily="34" charset="0"/>
                <a:ea typeface="Montserrat" pitchFamily="34" charset="-122"/>
                <a:cs typeface="Montserrat" pitchFamily="34" charset="-120"/>
              </a:rPr>
              <a:t>Education</a:t>
            </a:r>
          </a:p>
        </p:txBody>
      </p:sp>
      <p:sp>
        <p:nvSpPr>
          <p:cNvPr id="42" name="rr"/>
          <p:cNvSpPr/>
          <p:nvPr/>
        </p:nvSpPr>
        <p:spPr>
          <a:xfrm>
            <a:off x="3596640" y="4095000"/>
            <a:ext cx="1862519" cy="248000"/>
          </a:xfrm>
          <a:prstGeom prst="roundRect">
            <a:avLst>
              <a:gd name="adj" fmla="val 50000"/>
            </a:avLst>
          </a:prstGeom>
          <a:solidFill>
            <a:srgbClr val="E9EFF6"/>
          </a:solidFill>
          <a:ln/>
        </p:spPr>
        <p:txBody>
          <a:bodyPr/>
          <a:lstStyle/>
          <a:p>
            <a:endParaRPr lang="en-US"/>
          </a:p>
        </p:txBody>
      </p:sp>
      <p:sp>
        <p:nvSpPr>
          <p:cNvPr id="43" name="chiptxt"/>
          <p:cNvSpPr/>
          <p:nvPr/>
        </p:nvSpPr>
        <p:spPr>
          <a:xfrm>
            <a:off x="3596640" y="4095000"/>
            <a:ext cx="1862519" cy="248000"/>
          </a:xfrm>
          <a:prstGeom prst="rect">
            <a:avLst/>
          </a:prstGeom>
          <a:noFill/>
          <a:ln/>
        </p:spPr>
        <p:txBody>
          <a:bodyPr wrap="square" lIns="0" tIns="0" rIns="0" bIns="0" rtlCol="0" anchor="ctr"/>
          <a:lstStyle/>
          <a:p>
            <a:pPr marL="0" indent="0" algn="ctr">
              <a:buNone/>
            </a:pPr>
            <a:r>
              <a:rPr lang="en-US" sz="1000" b="1">
                <a:solidFill>
                  <a:srgbClr val="1E5288"/>
                </a:solidFill>
                <a:latin typeface="Montserrat" pitchFamily="34" charset="0"/>
                <a:ea typeface="Montserrat" pitchFamily="34" charset="-122"/>
                <a:cs typeface="Montserrat" pitchFamily="34" charset="-120"/>
              </a:rPr>
              <a:t>Health Administration</a:t>
            </a:r>
          </a:p>
        </p:txBody>
      </p:sp>
      <p:sp>
        <p:nvSpPr>
          <p:cNvPr id="44" name="rr"/>
          <p:cNvSpPr/>
          <p:nvPr/>
        </p:nvSpPr>
        <p:spPr>
          <a:xfrm>
            <a:off x="6044640" y="1330000"/>
            <a:ext cx="2548000" cy="3660000"/>
          </a:xfrm>
          <a:prstGeom prst="roundRect">
            <a:avLst>
              <a:gd name="adj" fmla="val 5000"/>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45" name="bar"/>
          <p:cNvSpPr/>
          <p:nvPr/>
        </p:nvSpPr>
        <p:spPr>
          <a:xfrm>
            <a:off x="6044640" y="1330000"/>
            <a:ext cx="110000" cy="3660000"/>
          </a:xfrm>
          <a:prstGeom prst="rect">
            <a:avLst/>
          </a:prstGeom>
          <a:solidFill>
            <a:srgbClr val="007D84"/>
          </a:solidFill>
          <a:ln/>
        </p:spPr>
        <p:txBody>
          <a:bodyPr/>
          <a:lstStyle/>
          <a:p>
            <a:endParaRPr lang="en-US"/>
          </a:p>
        </p:txBody>
      </p:sp>
      <p:sp>
        <p:nvSpPr>
          <p:cNvPr id="46" name="tb"/>
          <p:cNvSpPr/>
          <p:nvPr/>
        </p:nvSpPr>
        <p:spPr>
          <a:xfrm>
            <a:off x="6344640" y="1440000"/>
            <a:ext cx="2128000" cy="190000"/>
          </a:xfrm>
          <a:prstGeom prst="rect">
            <a:avLst/>
          </a:prstGeom>
          <a:noFill/>
          <a:ln/>
        </p:spPr>
        <p:txBody>
          <a:bodyPr wrap="square" lIns="0" tIns="0" rIns="0" bIns="0" rtlCol="0" anchor="t"/>
          <a:lstStyle/>
          <a:p>
            <a:pPr marL="0" indent="0" algn="l">
              <a:buNone/>
            </a:pPr>
            <a:r>
              <a:rPr lang="en-US" sz="1000" b="1" spc="120">
                <a:solidFill>
                  <a:srgbClr val="007D84"/>
                </a:solidFill>
                <a:latin typeface="Montserrat" pitchFamily="34" charset="0"/>
                <a:ea typeface="Montserrat" pitchFamily="34" charset="-122"/>
                <a:cs typeface="Montserrat" pitchFamily="34" charset="-120"/>
              </a:rPr>
              <a:t>PORTFOLIO 3</a:t>
            </a:r>
          </a:p>
        </p:txBody>
      </p:sp>
      <p:sp>
        <p:nvSpPr>
          <p:cNvPr id="47" name="tb"/>
          <p:cNvSpPr/>
          <p:nvPr/>
        </p:nvSpPr>
        <p:spPr>
          <a:xfrm>
            <a:off x="6344640" y="1560000"/>
            <a:ext cx="2128000" cy="560000"/>
          </a:xfrm>
          <a:prstGeom prst="rect">
            <a:avLst/>
          </a:prstGeom>
          <a:noFill/>
          <a:ln/>
        </p:spPr>
        <p:txBody>
          <a:bodyPr wrap="square" lIns="0" tIns="0" rIns="0" bIns="0" rtlCol="0" anchor="b"/>
          <a:lstStyle/>
          <a:p>
            <a:pPr marL="0" indent="0" algn="l">
              <a:buNone/>
            </a:pPr>
            <a:r>
              <a:rPr lang="en-US" sz="1500" b="1">
                <a:solidFill>
                  <a:srgbClr val="0C234B"/>
                </a:solidFill>
                <a:latin typeface="Montserrat" pitchFamily="34" charset="0"/>
                <a:ea typeface="Montserrat" pitchFamily="34" charset="-122"/>
                <a:cs typeface="Montserrat" pitchFamily="34" charset="-120"/>
              </a:rPr>
              <a:t>Pathway Portfolio</a:t>
            </a:r>
          </a:p>
        </p:txBody>
      </p:sp>
      <p:sp>
        <p:nvSpPr>
          <p:cNvPr id="48" name="tb"/>
          <p:cNvSpPr/>
          <p:nvPr/>
        </p:nvSpPr>
        <p:spPr>
          <a:xfrm>
            <a:off x="6344640" y="2150000"/>
            <a:ext cx="2128000" cy="440000"/>
          </a:xfrm>
          <a:prstGeom prst="rect">
            <a:avLst/>
          </a:prstGeom>
          <a:noFill/>
          <a:ln/>
        </p:spPr>
        <p:txBody>
          <a:bodyPr wrap="square" lIns="0" tIns="0" rIns="0" bIns="0" rtlCol="0" anchor="t"/>
          <a:lstStyle/>
          <a:p>
            <a:pPr marL="0" indent="0" algn="l">
              <a:buNone/>
            </a:pPr>
            <a:r>
              <a:rPr lang="en-US" sz="1050" i="1">
                <a:solidFill>
                  <a:srgbClr val="5B6472"/>
                </a:solidFill>
                <a:latin typeface="Montserrat" pitchFamily="34" charset="0"/>
                <a:ea typeface="Montserrat" pitchFamily="34" charset="-122"/>
                <a:cs typeface="Montserrat" pitchFamily="34" charset="-120"/>
              </a:rPr>
              <a:t>Cross-enterprise.</a:t>
            </a:r>
          </a:p>
        </p:txBody>
      </p:sp>
      <p:sp>
        <p:nvSpPr>
          <p:cNvPr id="49" name="bar"/>
          <p:cNvSpPr/>
          <p:nvPr/>
        </p:nvSpPr>
        <p:spPr>
          <a:xfrm>
            <a:off x="6344640" y="2600000"/>
            <a:ext cx="2128000" cy="15000"/>
          </a:xfrm>
          <a:prstGeom prst="rect">
            <a:avLst/>
          </a:prstGeom>
          <a:solidFill>
            <a:srgbClr val="007D84"/>
          </a:solidFill>
          <a:ln/>
        </p:spPr>
        <p:txBody>
          <a:bodyPr/>
          <a:lstStyle/>
          <a:p>
            <a:endParaRPr lang="en-US"/>
          </a:p>
        </p:txBody>
      </p:sp>
      <p:sp>
        <p:nvSpPr>
          <p:cNvPr id="50" name="rr"/>
          <p:cNvSpPr/>
          <p:nvPr/>
        </p:nvSpPr>
        <p:spPr>
          <a:xfrm>
            <a:off x="6344640" y="2670000"/>
            <a:ext cx="1432386" cy="248000"/>
          </a:xfrm>
          <a:prstGeom prst="roundRect">
            <a:avLst>
              <a:gd name="adj" fmla="val 50000"/>
            </a:avLst>
          </a:prstGeom>
          <a:solidFill>
            <a:srgbClr val="E1F0F0"/>
          </a:solidFill>
          <a:ln/>
        </p:spPr>
        <p:txBody>
          <a:bodyPr/>
          <a:lstStyle/>
          <a:p>
            <a:endParaRPr lang="en-US"/>
          </a:p>
        </p:txBody>
      </p:sp>
      <p:sp>
        <p:nvSpPr>
          <p:cNvPr id="51" name="chiptxt"/>
          <p:cNvSpPr/>
          <p:nvPr/>
        </p:nvSpPr>
        <p:spPr>
          <a:xfrm>
            <a:off x="6344640" y="2670000"/>
            <a:ext cx="1432386" cy="248000"/>
          </a:xfrm>
          <a:prstGeom prst="rect">
            <a:avLst/>
          </a:prstGeom>
          <a:noFill/>
          <a:ln/>
        </p:spPr>
        <p:txBody>
          <a:bodyPr wrap="square" lIns="0" tIns="0" rIns="0" bIns="0" rtlCol="0" anchor="ctr"/>
          <a:lstStyle/>
          <a:p>
            <a:pPr marL="0" indent="0" algn="ctr">
              <a:buNone/>
            </a:pPr>
            <a:r>
              <a:rPr lang="en-US" sz="1000" b="1">
                <a:solidFill>
                  <a:srgbClr val="007D84"/>
                </a:solidFill>
                <a:latin typeface="Montserrat" pitchFamily="34" charset="0"/>
                <a:ea typeface="Montserrat" pitchFamily="34" charset="-122"/>
                <a:cs typeface="Montserrat" pitchFamily="34" charset="-120"/>
              </a:rPr>
              <a:t>Dual enrollment</a:t>
            </a:r>
          </a:p>
        </p:txBody>
      </p:sp>
      <p:sp>
        <p:nvSpPr>
          <p:cNvPr id="52" name="rr"/>
          <p:cNvSpPr/>
          <p:nvPr/>
        </p:nvSpPr>
        <p:spPr>
          <a:xfrm>
            <a:off x="6344640" y="2955000"/>
            <a:ext cx="2108000" cy="248000"/>
          </a:xfrm>
          <a:prstGeom prst="roundRect">
            <a:avLst>
              <a:gd name="adj" fmla="val 50000"/>
            </a:avLst>
          </a:prstGeom>
          <a:solidFill>
            <a:srgbClr val="E1F0F0"/>
          </a:solidFill>
          <a:ln/>
        </p:spPr>
        <p:txBody>
          <a:bodyPr/>
          <a:lstStyle/>
          <a:p>
            <a:endParaRPr lang="en-US"/>
          </a:p>
        </p:txBody>
      </p:sp>
      <p:sp>
        <p:nvSpPr>
          <p:cNvPr id="53" name="chiptxt"/>
          <p:cNvSpPr/>
          <p:nvPr/>
        </p:nvSpPr>
        <p:spPr>
          <a:xfrm>
            <a:off x="6344640" y="2955000"/>
            <a:ext cx="2108000" cy="248000"/>
          </a:xfrm>
          <a:prstGeom prst="rect">
            <a:avLst/>
          </a:prstGeom>
          <a:noFill/>
          <a:ln/>
        </p:spPr>
        <p:txBody>
          <a:bodyPr wrap="square" lIns="0" tIns="0" rIns="0" bIns="0" rtlCol="0" anchor="ctr"/>
          <a:lstStyle/>
          <a:p>
            <a:pPr marL="0" indent="0" algn="ctr">
              <a:buNone/>
            </a:pPr>
            <a:r>
              <a:rPr lang="en-US" sz="1000" b="1">
                <a:solidFill>
                  <a:srgbClr val="007D84"/>
                </a:solidFill>
                <a:latin typeface="Montserrat" pitchFamily="34" charset="0"/>
                <a:ea typeface="Montserrat" pitchFamily="34" charset="-122"/>
                <a:cs typeface="Montserrat" pitchFamily="34" charset="-120"/>
              </a:rPr>
              <a:t>Community college transfer</a:t>
            </a:r>
          </a:p>
        </p:txBody>
      </p:sp>
      <p:sp>
        <p:nvSpPr>
          <p:cNvPr id="54" name="rr"/>
          <p:cNvSpPr/>
          <p:nvPr/>
        </p:nvSpPr>
        <p:spPr>
          <a:xfrm>
            <a:off x="6344640" y="3240000"/>
            <a:ext cx="1103773" cy="248000"/>
          </a:xfrm>
          <a:prstGeom prst="roundRect">
            <a:avLst>
              <a:gd name="adj" fmla="val 50000"/>
            </a:avLst>
          </a:prstGeom>
          <a:solidFill>
            <a:srgbClr val="E1F0F0"/>
          </a:solidFill>
          <a:ln/>
        </p:spPr>
        <p:txBody>
          <a:bodyPr/>
          <a:lstStyle/>
          <a:p>
            <a:endParaRPr lang="en-US"/>
          </a:p>
        </p:txBody>
      </p:sp>
      <p:sp>
        <p:nvSpPr>
          <p:cNvPr id="55" name="chiptxt"/>
          <p:cNvSpPr/>
          <p:nvPr/>
        </p:nvSpPr>
        <p:spPr>
          <a:xfrm>
            <a:off x="6344640" y="3240000"/>
            <a:ext cx="1103773" cy="248000"/>
          </a:xfrm>
          <a:prstGeom prst="rect">
            <a:avLst/>
          </a:prstGeom>
          <a:noFill/>
          <a:ln/>
        </p:spPr>
        <p:txBody>
          <a:bodyPr wrap="square" lIns="0" tIns="0" rIns="0" bIns="0" rtlCol="0" anchor="ctr"/>
          <a:lstStyle/>
          <a:p>
            <a:pPr marL="0" indent="0" algn="ctr">
              <a:buNone/>
            </a:pPr>
            <a:r>
              <a:rPr lang="en-US" sz="1000" b="1">
                <a:solidFill>
                  <a:srgbClr val="007D84"/>
                </a:solidFill>
                <a:latin typeface="Montserrat" pitchFamily="34" charset="0"/>
                <a:ea typeface="Montserrat" pitchFamily="34" charset="-122"/>
                <a:cs typeface="Montserrat" pitchFamily="34" charset="-120"/>
              </a:rPr>
              <a:t>Certificates</a:t>
            </a:r>
          </a:p>
        </p:txBody>
      </p:sp>
      <p:sp>
        <p:nvSpPr>
          <p:cNvPr id="56" name="rr"/>
          <p:cNvSpPr/>
          <p:nvPr/>
        </p:nvSpPr>
        <p:spPr>
          <a:xfrm>
            <a:off x="6344640" y="3525000"/>
            <a:ext cx="1828685" cy="248000"/>
          </a:xfrm>
          <a:prstGeom prst="roundRect">
            <a:avLst>
              <a:gd name="adj" fmla="val 50000"/>
            </a:avLst>
          </a:prstGeom>
          <a:solidFill>
            <a:srgbClr val="E1F0F0"/>
          </a:solidFill>
          <a:ln/>
        </p:spPr>
        <p:txBody>
          <a:bodyPr/>
          <a:lstStyle/>
          <a:p>
            <a:endParaRPr lang="en-US"/>
          </a:p>
        </p:txBody>
      </p:sp>
      <p:sp>
        <p:nvSpPr>
          <p:cNvPr id="57" name="chiptxt"/>
          <p:cNvSpPr/>
          <p:nvPr/>
        </p:nvSpPr>
        <p:spPr>
          <a:xfrm>
            <a:off x="6344640" y="3525000"/>
            <a:ext cx="1828685" cy="248000"/>
          </a:xfrm>
          <a:prstGeom prst="rect">
            <a:avLst/>
          </a:prstGeom>
          <a:noFill/>
          <a:ln/>
        </p:spPr>
        <p:txBody>
          <a:bodyPr wrap="square" lIns="0" tIns="0" rIns="0" bIns="0" rtlCol="0" anchor="ctr"/>
          <a:lstStyle/>
          <a:p>
            <a:pPr marL="0" indent="0" algn="ctr">
              <a:buNone/>
            </a:pPr>
            <a:r>
              <a:rPr lang="en-US" sz="1000" b="1">
                <a:solidFill>
                  <a:srgbClr val="007D84"/>
                </a:solidFill>
                <a:latin typeface="Montserrat" pitchFamily="34" charset="0"/>
                <a:ea typeface="Montserrat" pitchFamily="34" charset="-122"/>
                <a:cs typeface="Montserrat" pitchFamily="34" charset="-120"/>
              </a:rPr>
              <a:t>Stackable credentials</a:t>
            </a:r>
          </a:p>
        </p:txBody>
      </p:sp>
      <p:sp>
        <p:nvSpPr>
          <p:cNvPr id="58" name="rr"/>
          <p:cNvSpPr/>
          <p:nvPr/>
        </p:nvSpPr>
        <p:spPr>
          <a:xfrm>
            <a:off x="6344640" y="3810000"/>
            <a:ext cx="1926535" cy="248000"/>
          </a:xfrm>
          <a:prstGeom prst="roundRect">
            <a:avLst>
              <a:gd name="adj" fmla="val 50000"/>
            </a:avLst>
          </a:prstGeom>
          <a:solidFill>
            <a:srgbClr val="E1F0F0"/>
          </a:solidFill>
          <a:ln/>
        </p:spPr>
        <p:txBody>
          <a:bodyPr/>
          <a:lstStyle/>
          <a:p>
            <a:endParaRPr lang="en-US"/>
          </a:p>
        </p:txBody>
      </p:sp>
      <p:sp>
        <p:nvSpPr>
          <p:cNvPr id="59" name="chiptxt"/>
          <p:cNvSpPr/>
          <p:nvPr/>
        </p:nvSpPr>
        <p:spPr>
          <a:xfrm>
            <a:off x="6344640" y="3810000"/>
            <a:ext cx="1926535" cy="248000"/>
          </a:xfrm>
          <a:prstGeom prst="rect">
            <a:avLst/>
          </a:prstGeom>
          <a:noFill/>
          <a:ln/>
        </p:spPr>
        <p:txBody>
          <a:bodyPr wrap="square" lIns="0" tIns="0" rIns="0" bIns="0" rtlCol="0" anchor="ctr"/>
          <a:lstStyle/>
          <a:p>
            <a:pPr marL="0" indent="0" algn="ctr">
              <a:buNone/>
            </a:pPr>
            <a:r>
              <a:rPr lang="en-US" sz="1000" b="1" dirty="0">
                <a:solidFill>
                  <a:srgbClr val="007D84"/>
                </a:solidFill>
                <a:latin typeface="Montserrat" pitchFamily="34" charset="0"/>
                <a:ea typeface="Montserrat" pitchFamily="34" charset="-122"/>
                <a:cs typeface="Montserrat" pitchFamily="34" charset="-120"/>
              </a:rPr>
              <a:t>Tribal Nation pathways</a:t>
            </a:r>
            <a:endParaRPr lang="en-US" sz="1000" b="1">
              <a:solidFill>
                <a:srgbClr val="007D84"/>
              </a:solidFill>
              <a:latin typeface="Montserrat" pitchFamily="34" charset="0"/>
              <a:ea typeface="Montserrat" pitchFamily="34" charset="-122"/>
              <a:cs typeface="Montserrat" pitchFamily="34" charset="-120"/>
            </a:endParaRPr>
          </a:p>
        </p:txBody>
      </p:sp>
      <p:sp>
        <p:nvSpPr>
          <p:cNvPr id="60" name="rr"/>
          <p:cNvSpPr/>
          <p:nvPr/>
        </p:nvSpPr>
        <p:spPr>
          <a:xfrm>
            <a:off x="6344640" y="4095000"/>
            <a:ext cx="1681782" cy="248000"/>
          </a:xfrm>
          <a:prstGeom prst="roundRect">
            <a:avLst>
              <a:gd name="adj" fmla="val 50000"/>
            </a:avLst>
          </a:prstGeom>
          <a:solidFill>
            <a:srgbClr val="E1F0F0"/>
          </a:solidFill>
          <a:ln/>
        </p:spPr>
        <p:txBody>
          <a:bodyPr/>
          <a:lstStyle/>
          <a:p>
            <a:endParaRPr lang="en-US"/>
          </a:p>
        </p:txBody>
      </p:sp>
      <p:sp>
        <p:nvSpPr>
          <p:cNvPr id="61" name="chiptxt"/>
          <p:cNvSpPr/>
          <p:nvPr/>
        </p:nvSpPr>
        <p:spPr>
          <a:xfrm>
            <a:off x="6344640" y="4095000"/>
            <a:ext cx="1681782" cy="248000"/>
          </a:xfrm>
          <a:prstGeom prst="rect">
            <a:avLst/>
          </a:prstGeom>
          <a:noFill/>
          <a:ln/>
        </p:spPr>
        <p:txBody>
          <a:bodyPr wrap="square" lIns="0" tIns="0" rIns="0" bIns="0" rtlCol="0" anchor="ctr"/>
          <a:lstStyle/>
          <a:p>
            <a:pPr marL="0" indent="0" algn="ctr">
              <a:buNone/>
            </a:pPr>
            <a:r>
              <a:rPr lang="en-US" sz="1000" b="1">
                <a:solidFill>
                  <a:srgbClr val="007D84"/>
                </a:solidFill>
                <a:latin typeface="Montserrat" pitchFamily="34" charset="0"/>
                <a:ea typeface="Montserrat" pitchFamily="34" charset="-122"/>
                <a:cs typeface="Montserrat" pitchFamily="34" charset="-120"/>
              </a:rPr>
              <a:t>Employer</a:t>
            </a:r>
            <a:r>
              <a:rPr lang="en-US" sz="1000" b="1" dirty="0">
                <a:solidFill>
                  <a:srgbClr val="007D84"/>
                </a:solidFill>
                <a:latin typeface="Montserrat" pitchFamily="34" charset="0"/>
                <a:ea typeface="Montserrat" pitchFamily="34" charset="-122"/>
                <a:cs typeface="Montserrat" pitchFamily="34" charset="-120"/>
              </a:rPr>
              <a:t> pathways</a:t>
            </a:r>
            <a:endParaRPr lang="en-US" sz="1000" b="1">
              <a:solidFill>
                <a:srgbClr val="007D84"/>
              </a:solidFill>
              <a:latin typeface="Montserrat" pitchFamily="34" charset="0"/>
              <a:ea typeface="Montserrat" pitchFamily="34" charset="-122"/>
              <a:cs typeface="Montserrat" pitchFamily="34" charset="-12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Approach to Integration">
    <p:spTree>
      <p:nvGrpSpPr>
        <p:cNvPr id="1" name=""/>
        <p:cNvGrpSpPr/>
        <p:nvPr/>
      </p:nvGrpSpPr>
      <p:grpSpPr>
        <a:xfrm>
          <a:off x="0" y="0"/>
          <a:ext cx="0" cy="0"/>
          <a:chOff x="0" y="0"/>
          <a:chExt cx="0" cy="0"/>
        </a:xfrm>
      </p:grpSpPr>
      <p:sp>
        <p:nvSpPr>
          <p:cNvPr id="2" name="Title"/>
          <p:cNvSpPr/>
          <p:nvPr/>
        </p:nvSpPr>
        <p:spPr>
          <a:xfrm>
            <a:off x="548640" y="228600"/>
            <a:ext cx="8046720" cy="560000"/>
          </a:xfrm>
          <a:prstGeom prst="rect">
            <a:avLst/>
          </a:prstGeom>
          <a:noFill/>
          <a:ln/>
        </p:spPr>
        <p:txBody>
          <a:bodyPr wrap="square" lIns="0" tIns="0" rIns="0" bIns="0" rtlCol="0"/>
          <a:lstStyle/>
          <a:p>
            <a:pPr marL="0" indent="0" algn="l">
              <a:buNone/>
            </a:pPr>
            <a:r>
              <a:rPr lang="en-US" sz="2800" b="1">
                <a:solidFill>
                  <a:srgbClr val="0C234B"/>
                </a:solidFill>
                <a:latin typeface="Montserrat" pitchFamily="34" charset="0"/>
                <a:ea typeface="Montserrat" pitchFamily="34" charset="-122"/>
                <a:cs typeface="Montserrat" pitchFamily="34" charset="-120"/>
              </a:rPr>
              <a:t>Integrating Arizona Online &amp; UAGC</a:t>
            </a:r>
          </a:p>
        </p:txBody>
      </p:sp>
      <p:sp>
        <p:nvSpPr>
          <p:cNvPr id="3" name="Subtitle"/>
          <p:cNvSpPr/>
          <p:nvPr/>
        </p:nvSpPr>
        <p:spPr>
          <a:xfrm>
            <a:off x="548640" y="810000"/>
            <a:ext cx="8046720" cy="320000"/>
          </a:xfrm>
          <a:prstGeom prst="rect">
            <a:avLst/>
          </a:prstGeom>
          <a:noFill/>
          <a:ln/>
        </p:spPr>
        <p:txBody>
          <a:bodyPr wrap="square" lIns="0" tIns="0" rIns="0" bIns="0" rtlCol="0" anchor="ctr"/>
          <a:lstStyle/>
          <a:p>
            <a:pPr marL="0" indent="0">
              <a:buNone/>
            </a:pPr>
            <a:r>
              <a:rPr lang="en-US" sz="1400" dirty="0">
                <a:solidFill>
                  <a:srgbClr val="5B6472"/>
                </a:solidFill>
                <a:latin typeface="EB Garamond" pitchFamily="34" charset="0"/>
                <a:ea typeface="EB Garamond" pitchFamily="34" charset="-122"/>
                <a:cs typeface="EB Garamond" pitchFamily="34" charset="-120"/>
              </a:rPr>
              <a:t>My approach: start with reality and the learner, not the org chart.</a:t>
            </a:r>
          </a:p>
        </p:txBody>
      </p:sp>
      <p:sp>
        <p:nvSpPr>
          <p:cNvPr id="4" name="Card1"/>
          <p:cNvSpPr/>
          <p:nvPr/>
        </p:nvSpPr>
        <p:spPr>
          <a:xfrm>
            <a:off x="548640" y="1240000"/>
            <a:ext cx="2548000" cy="2160000"/>
          </a:xfrm>
          <a:prstGeom prst="roundRect">
            <a:avLst>
              <a:gd name="adj" fmla="val 5000"/>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5" name="Card1Bar"/>
          <p:cNvSpPr/>
          <p:nvPr/>
        </p:nvSpPr>
        <p:spPr>
          <a:xfrm>
            <a:off x="548640" y="1240000"/>
            <a:ext cx="2548000" cy="120000"/>
          </a:xfrm>
          <a:prstGeom prst="rect">
            <a:avLst/>
          </a:prstGeom>
          <a:solidFill>
            <a:srgbClr val="1E5288"/>
          </a:solidFill>
          <a:ln/>
        </p:spPr>
        <p:txBody>
          <a:bodyPr/>
          <a:lstStyle/>
          <a:p>
            <a:endParaRPr lang="en-US"/>
          </a:p>
        </p:txBody>
      </p:sp>
      <p:sp>
        <p:nvSpPr>
          <p:cNvPr id="6" name="Card1Num"/>
          <p:cNvSpPr/>
          <p:nvPr/>
        </p:nvSpPr>
        <p:spPr>
          <a:xfrm>
            <a:off x="848640" y="1440000"/>
            <a:ext cx="1948000" cy="470000"/>
          </a:xfrm>
          <a:prstGeom prst="rect">
            <a:avLst/>
          </a:prstGeom>
          <a:noFill/>
          <a:ln/>
        </p:spPr>
        <p:txBody>
          <a:bodyPr wrap="square" lIns="0" tIns="0" rIns="0" bIns="0" rtlCol="0" anchor="t"/>
          <a:lstStyle/>
          <a:p>
            <a:pPr marL="0" indent="0">
              <a:buNone/>
            </a:pPr>
            <a:r>
              <a:rPr lang="en-US" sz="2400" b="1">
                <a:solidFill>
                  <a:srgbClr val="1E5288"/>
                </a:solidFill>
                <a:latin typeface="Montserrat" pitchFamily="34" charset="0"/>
              </a:rPr>
              <a:t>01</a:t>
            </a:r>
          </a:p>
        </p:txBody>
      </p:sp>
      <p:sp>
        <p:nvSpPr>
          <p:cNvPr id="7" name="Card1Title"/>
          <p:cNvSpPr/>
          <p:nvPr/>
        </p:nvSpPr>
        <p:spPr>
          <a:xfrm>
            <a:off x="848640" y="1920000"/>
            <a:ext cx="1948000" cy="560000"/>
          </a:xfrm>
          <a:prstGeom prst="rect">
            <a:avLst/>
          </a:prstGeom>
          <a:noFill/>
          <a:ln/>
        </p:spPr>
        <p:txBody>
          <a:bodyPr wrap="square" lIns="0" tIns="0" rIns="0" bIns="0" rtlCol="0" anchor="t"/>
          <a:lstStyle/>
          <a:p>
            <a:pPr marL="0" indent="0">
              <a:buNone/>
            </a:pPr>
            <a:r>
              <a:rPr lang="en-US" sz="1500" b="1">
                <a:solidFill>
                  <a:srgbClr val="0C234B"/>
                </a:solidFill>
                <a:latin typeface="Montserrat" pitchFamily="34" charset="0"/>
              </a:rPr>
              <a:t>Listen &amp; Map Reality</a:t>
            </a:r>
          </a:p>
        </p:txBody>
      </p:sp>
      <p:sp>
        <p:nvSpPr>
          <p:cNvPr id="8" name="Card1Detail"/>
          <p:cNvSpPr/>
          <p:nvPr/>
        </p:nvSpPr>
        <p:spPr>
          <a:xfrm>
            <a:off x="848640" y="2540000"/>
            <a:ext cx="1948000" cy="820000"/>
          </a:xfrm>
          <a:prstGeom prst="rect">
            <a:avLst/>
          </a:prstGeom>
          <a:noFill/>
          <a:ln/>
        </p:spPr>
        <p:txBody>
          <a:bodyPr wrap="square" lIns="0" tIns="0" rIns="0" bIns="0" rtlCol="0" anchor="t"/>
          <a:lstStyle/>
          <a:p>
            <a:pPr marL="0" indent="0">
              <a:buNone/>
            </a:pPr>
            <a:r>
              <a:rPr lang="en-US" sz="1100">
                <a:solidFill>
                  <a:srgbClr val="5B6472"/>
                </a:solidFill>
                <a:latin typeface="Montserrat" pitchFamily="34" charset="0"/>
              </a:rPr>
              <a:t>Systems, workflows, duplications, pain points, and cultural narratives.</a:t>
            </a:r>
          </a:p>
        </p:txBody>
      </p:sp>
      <p:sp>
        <p:nvSpPr>
          <p:cNvPr id="9" name="Card2"/>
          <p:cNvSpPr/>
          <p:nvPr/>
        </p:nvSpPr>
        <p:spPr>
          <a:xfrm>
            <a:off x="3296640" y="1240000"/>
            <a:ext cx="2548000" cy="2160000"/>
          </a:xfrm>
          <a:prstGeom prst="roundRect">
            <a:avLst>
              <a:gd name="adj" fmla="val 5000"/>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0" name="Card2Bar"/>
          <p:cNvSpPr/>
          <p:nvPr/>
        </p:nvSpPr>
        <p:spPr>
          <a:xfrm>
            <a:off x="3296640" y="1240000"/>
            <a:ext cx="2548000" cy="120000"/>
          </a:xfrm>
          <a:prstGeom prst="rect">
            <a:avLst/>
          </a:prstGeom>
          <a:solidFill>
            <a:srgbClr val="007D84"/>
          </a:solidFill>
          <a:ln/>
        </p:spPr>
        <p:txBody>
          <a:bodyPr/>
          <a:lstStyle/>
          <a:p>
            <a:endParaRPr lang="en-US"/>
          </a:p>
        </p:txBody>
      </p:sp>
      <p:sp>
        <p:nvSpPr>
          <p:cNvPr id="11" name="Card2Num"/>
          <p:cNvSpPr/>
          <p:nvPr/>
        </p:nvSpPr>
        <p:spPr>
          <a:xfrm>
            <a:off x="3596640" y="1440000"/>
            <a:ext cx="1948000" cy="470000"/>
          </a:xfrm>
          <a:prstGeom prst="rect">
            <a:avLst/>
          </a:prstGeom>
          <a:noFill/>
          <a:ln/>
        </p:spPr>
        <p:txBody>
          <a:bodyPr wrap="square" lIns="0" tIns="0" rIns="0" bIns="0" rtlCol="0" anchor="t"/>
          <a:lstStyle/>
          <a:p>
            <a:pPr marL="0" indent="0">
              <a:buNone/>
            </a:pPr>
            <a:r>
              <a:rPr lang="en-US" sz="2400" b="1">
                <a:solidFill>
                  <a:srgbClr val="007D84"/>
                </a:solidFill>
                <a:latin typeface="Montserrat" pitchFamily="34" charset="0"/>
              </a:rPr>
              <a:t>02</a:t>
            </a:r>
          </a:p>
        </p:txBody>
      </p:sp>
      <p:sp>
        <p:nvSpPr>
          <p:cNvPr id="12" name="Card2Title"/>
          <p:cNvSpPr/>
          <p:nvPr/>
        </p:nvSpPr>
        <p:spPr>
          <a:xfrm>
            <a:off x="3596640" y="1920000"/>
            <a:ext cx="1948000" cy="560000"/>
          </a:xfrm>
          <a:prstGeom prst="rect">
            <a:avLst/>
          </a:prstGeom>
          <a:noFill/>
          <a:ln/>
        </p:spPr>
        <p:txBody>
          <a:bodyPr wrap="square" lIns="0" tIns="0" rIns="0" bIns="0" rtlCol="0" anchor="t"/>
          <a:lstStyle/>
          <a:p>
            <a:pPr marL="0" indent="0">
              <a:buNone/>
            </a:pPr>
            <a:r>
              <a:rPr lang="en-US" sz="1500" b="1">
                <a:solidFill>
                  <a:srgbClr val="0C234B"/>
                </a:solidFill>
                <a:latin typeface="Montserrat" pitchFamily="34" charset="0"/>
              </a:rPr>
              <a:t>Clarify the Target Operating Model</a:t>
            </a:r>
          </a:p>
        </p:txBody>
      </p:sp>
      <p:sp>
        <p:nvSpPr>
          <p:cNvPr id="13" name="Card2Detail"/>
          <p:cNvSpPr/>
          <p:nvPr/>
        </p:nvSpPr>
        <p:spPr>
          <a:xfrm>
            <a:off x="3596640" y="2540000"/>
            <a:ext cx="1948000" cy="820000"/>
          </a:xfrm>
          <a:prstGeom prst="rect">
            <a:avLst/>
          </a:prstGeom>
          <a:noFill/>
          <a:ln/>
        </p:spPr>
        <p:txBody>
          <a:bodyPr wrap="square" lIns="0" tIns="0" rIns="0" bIns="0" rtlCol="0" anchor="t"/>
          <a:lstStyle/>
          <a:p>
            <a:pPr marL="0" indent="0">
              <a:buNone/>
            </a:pPr>
            <a:r>
              <a:rPr lang="en-US" sz="1100">
                <a:solidFill>
                  <a:srgbClr val="5B6472"/>
                </a:solidFill>
                <a:latin typeface="Montserrat" pitchFamily="34" charset="0"/>
              </a:rPr>
              <a:t>What is centralized, what stays college-facing, and what success looks like.</a:t>
            </a:r>
          </a:p>
        </p:txBody>
      </p:sp>
      <p:sp>
        <p:nvSpPr>
          <p:cNvPr id="14" name="Card3"/>
          <p:cNvSpPr/>
          <p:nvPr/>
        </p:nvSpPr>
        <p:spPr>
          <a:xfrm>
            <a:off x="6044640" y="1240000"/>
            <a:ext cx="2548000" cy="2160000"/>
          </a:xfrm>
          <a:prstGeom prst="roundRect">
            <a:avLst>
              <a:gd name="adj" fmla="val 5000"/>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5" name="Card3Bar"/>
          <p:cNvSpPr/>
          <p:nvPr/>
        </p:nvSpPr>
        <p:spPr>
          <a:xfrm>
            <a:off x="6044640" y="1240000"/>
            <a:ext cx="2548000" cy="120000"/>
          </a:xfrm>
          <a:prstGeom prst="rect">
            <a:avLst/>
          </a:prstGeom>
          <a:solidFill>
            <a:srgbClr val="AB0520"/>
          </a:solidFill>
          <a:ln/>
        </p:spPr>
        <p:txBody>
          <a:bodyPr/>
          <a:lstStyle/>
          <a:p>
            <a:endParaRPr lang="en-US"/>
          </a:p>
        </p:txBody>
      </p:sp>
      <p:sp>
        <p:nvSpPr>
          <p:cNvPr id="16" name="Card3Num"/>
          <p:cNvSpPr/>
          <p:nvPr/>
        </p:nvSpPr>
        <p:spPr>
          <a:xfrm>
            <a:off x="6344640" y="1440000"/>
            <a:ext cx="1948000" cy="470000"/>
          </a:xfrm>
          <a:prstGeom prst="rect">
            <a:avLst/>
          </a:prstGeom>
          <a:noFill/>
          <a:ln/>
        </p:spPr>
        <p:txBody>
          <a:bodyPr wrap="square" lIns="0" tIns="0" rIns="0" bIns="0" rtlCol="0" anchor="t"/>
          <a:lstStyle/>
          <a:p>
            <a:pPr marL="0" indent="0">
              <a:buNone/>
            </a:pPr>
            <a:r>
              <a:rPr lang="en-US" sz="2400" b="1">
                <a:solidFill>
                  <a:srgbClr val="AB0520"/>
                </a:solidFill>
                <a:latin typeface="Montserrat" pitchFamily="34" charset="0"/>
              </a:rPr>
              <a:t>03</a:t>
            </a:r>
          </a:p>
        </p:txBody>
      </p:sp>
      <p:sp>
        <p:nvSpPr>
          <p:cNvPr id="17" name="Card3Title"/>
          <p:cNvSpPr/>
          <p:nvPr/>
        </p:nvSpPr>
        <p:spPr>
          <a:xfrm>
            <a:off x="6344640" y="1920000"/>
            <a:ext cx="1948000" cy="560000"/>
          </a:xfrm>
          <a:prstGeom prst="rect">
            <a:avLst/>
          </a:prstGeom>
          <a:noFill/>
          <a:ln/>
        </p:spPr>
        <p:txBody>
          <a:bodyPr wrap="square" lIns="0" tIns="0" rIns="0" bIns="0" rtlCol="0" anchor="t"/>
          <a:lstStyle/>
          <a:p>
            <a:pPr marL="0" indent="0">
              <a:buNone/>
            </a:pPr>
            <a:r>
              <a:rPr lang="en-US" sz="1500" b="1">
                <a:solidFill>
                  <a:srgbClr val="0C234B"/>
                </a:solidFill>
                <a:latin typeface="Montserrat" pitchFamily="34" charset="0"/>
              </a:rPr>
              <a:t>Sequence the Change</a:t>
            </a:r>
          </a:p>
        </p:txBody>
      </p:sp>
      <p:sp>
        <p:nvSpPr>
          <p:cNvPr id="18" name="Card3Detail"/>
          <p:cNvSpPr/>
          <p:nvPr/>
        </p:nvSpPr>
        <p:spPr>
          <a:xfrm>
            <a:off x="6344640" y="2540000"/>
            <a:ext cx="1948000" cy="820000"/>
          </a:xfrm>
          <a:prstGeom prst="rect">
            <a:avLst/>
          </a:prstGeom>
          <a:noFill/>
          <a:ln/>
        </p:spPr>
        <p:txBody>
          <a:bodyPr wrap="square" lIns="0" tIns="0" rIns="0" bIns="0" rtlCol="0" anchor="t"/>
          <a:lstStyle/>
          <a:p>
            <a:pPr marL="0" indent="0">
              <a:buNone/>
            </a:pPr>
            <a:r>
              <a:rPr lang="en-US" sz="1100">
                <a:solidFill>
                  <a:srgbClr val="5B6472"/>
                </a:solidFill>
                <a:latin typeface="Montserrat" pitchFamily="34" charset="0"/>
              </a:rPr>
              <a:t>Quick wins now, paired with a multi-year infrastructure roadmap.</a:t>
            </a:r>
          </a:p>
        </p:txBody>
      </p:sp>
      <p:sp>
        <p:nvSpPr>
          <p:cNvPr id="19" name="QuoteBand"/>
          <p:cNvSpPr/>
          <p:nvPr/>
        </p:nvSpPr>
        <p:spPr>
          <a:xfrm>
            <a:off x="548640" y="3560000"/>
            <a:ext cx="8046720" cy="1300000"/>
          </a:xfrm>
          <a:prstGeom prst="roundRect">
            <a:avLst>
              <a:gd name="adj" fmla="val 4000"/>
            </a:avLst>
          </a:prstGeom>
          <a:solidFill>
            <a:srgbClr val="0C234B"/>
          </a:solidFill>
          <a:ln/>
        </p:spPr>
        <p:txBody>
          <a:bodyPr/>
          <a:lstStyle/>
          <a:p>
            <a:endParaRPr lang="en-US"/>
          </a:p>
        </p:txBody>
      </p:sp>
      <p:sp>
        <p:nvSpPr>
          <p:cNvPr id="20" name="QuoteMark"/>
          <p:cNvSpPr/>
          <p:nvPr/>
        </p:nvSpPr>
        <p:spPr>
          <a:xfrm>
            <a:off x="760000" y="3560000"/>
            <a:ext cx="700000" cy="800000"/>
          </a:xfrm>
          <a:prstGeom prst="rect">
            <a:avLst/>
          </a:prstGeom>
          <a:noFill/>
          <a:ln/>
        </p:spPr>
        <p:txBody>
          <a:bodyPr wrap="square" lIns="0" tIns="0" rIns="0" bIns="0" rtlCol="0" anchor="t"/>
          <a:lstStyle/>
          <a:p>
            <a:pPr marL="0" indent="0">
              <a:buNone/>
            </a:pPr>
            <a:r>
              <a:rPr lang="en-US" sz="5400" b="1">
                <a:solidFill>
                  <a:srgbClr val="6E8CB0"/>
                </a:solidFill>
                <a:latin typeface="EB Garamond" pitchFamily="34" charset="0"/>
              </a:rPr>
              <a:t>“</a:t>
            </a:r>
          </a:p>
        </p:txBody>
      </p:sp>
      <p:sp>
        <p:nvSpPr>
          <p:cNvPr id="21" name="QuoteText"/>
          <p:cNvSpPr/>
          <p:nvPr/>
        </p:nvSpPr>
        <p:spPr>
          <a:xfrm>
            <a:off x="1360000" y="3660000"/>
            <a:ext cx="6980000" cy="1100000"/>
          </a:xfrm>
          <a:prstGeom prst="rect">
            <a:avLst/>
          </a:prstGeom>
          <a:noFill/>
          <a:ln/>
        </p:spPr>
        <p:txBody>
          <a:bodyPr wrap="square" lIns="0" tIns="0" rIns="0" bIns="0" rtlCol="0" anchor="ctr"/>
          <a:lstStyle/>
          <a:p>
            <a:pPr marL="0" indent="0">
              <a:buNone/>
            </a:pPr>
            <a:r>
              <a:rPr lang="en-US" sz="1500" i="1" dirty="0">
                <a:solidFill>
                  <a:srgbClr val="FFFFFF"/>
                </a:solidFill>
                <a:latin typeface="EB Garamond" pitchFamily="34" charset="0"/>
                <a:ea typeface="EB Garamond" pitchFamily="34" charset="-122"/>
                <a:cs typeface="EB Garamond" pitchFamily="34" charset="-120"/>
              </a:rPr>
              <a:t>I would not begin with org charts. I would begin with the student lifecycle, the college-partner experience, the core systems architecture, and the patterns of friction and then build a phased operating model that improves service and accountability while preserving continuity.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My Approach">
    <p:spTree>
      <p:nvGrpSpPr>
        <p:cNvPr id="1" name=""/>
        <p:cNvGrpSpPr/>
        <p:nvPr/>
      </p:nvGrpSpPr>
      <p:grpSpPr>
        <a:xfrm>
          <a:off x="0" y="0"/>
          <a:ext cx="0" cy="0"/>
          <a:chOff x="0" y="0"/>
          <a:chExt cx="0" cy="0"/>
        </a:xfrm>
      </p:grpSpPr>
      <p:sp>
        <p:nvSpPr>
          <p:cNvPr id="2" name="Title"/>
          <p:cNvSpPr>
            <a:spLocks noGrp="1"/>
          </p:cNvSpPr>
          <p:nvPr>
            <p:ph type="title" idx="100" hasCustomPrompt="1"/>
          </p:nvPr>
        </p:nvSpPr>
        <p:spPr>
          <a:xfrm>
            <a:off x="548640" y="365760"/>
            <a:ext cx="8046720" cy="822960"/>
          </a:xfrm>
          <a:prstGeom prst="rect">
            <a:avLst/>
          </a:prstGeom>
          <a:noFill/>
          <a:ln/>
        </p:spPr>
        <p:txBody>
          <a:bodyPr wrap="square" lIns="0" tIns="0" rIns="0" bIns="0" rtlCol="0"/>
          <a:lstStyle/>
          <a:p>
            <a:pPr marL="0" indent="0" algn="l">
              <a:buNone/>
            </a:pPr>
            <a:r>
              <a:rPr lang="en-US" sz="3200" b="1">
                <a:solidFill>
                  <a:srgbClr val="0C234B"/>
                </a:solidFill>
                <a:latin typeface="Montserrat" pitchFamily="34" charset="0"/>
                <a:ea typeface="Montserrat" pitchFamily="34" charset="-122"/>
                <a:cs typeface="Montserrat" pitchFamily="34" charset="-120"/>
              </a:rPr>
              <a:t>How I'll Approach This</a:t>
            </a:r>
            <a:endParaRPr lang="en-US" sz="3200"/>
          </a:p>
        </p:txBody>
      </p:sp>
      <p:sp>
        <p:nvSpPr>
          <p:cNvPr id="3" name="Subtitle"/>
          <p:cNvSpPr/>
          <p:nvPr/>
        </p:nvSpPr>
        <p:spPr>
          <a:xfrm>
            <a:off x="548640" y="1207008"/>
            <a:ext cx="8046720" cy="457200"/>
          </a:xfrm>
          <a:prstGeom prst="rect">
            <a:avLst/>
          </a:prstGeom>
          <a:noFill/>
          <a:ln/>
        </p:spPr>
        <p:txBody>
          <a:bodyPr wrap="square" rtlCol="0" anchor="ctr"/>
          <a:lstStyle/>
          <a:p>
            <a:pPr marL="0" indent="0">
              <a:buNone/>
            </a:pPr>
            <a:r>
              <a:rPr lang="en-US" sz="1650" dirty="0">
                <a:solidFill>
                  <a:srgbClr val="5B6472"/>
                </a:solidFill>
                <a:latin typeface="EB Garamond" pitchFamily="34" charset="0"/>
                <a:ea typeface="EB Garamond" pitchFamily="34" charset="-122"/>
                <a:cs typeface="EB Garamond" pitchFamily="34" charset="-120"/>
              </a:rPr>
              <a:t>Co-construction over prescription: understand the landscape first, then chart the path…together.</a:t>
            </a:r>
            <a:endParaRPr lang="en-US" sz="1650" dirty="0"/>
          </a:p>
        </p:txBody>
      </p:sp>
      <p:sp>
        <p:nvSpPr>
          <p:cNvPr id="10" name="Card1"/>
          <p:cNvSpPr/>
          <p:nvPr/>
        </p:nvSpPr>
        <p:spPr>
          <a:xfrm>
            <a:off x="548640" y="1879999"/>
            <a:ext cx="2480000" cy="1976383"/>
          </a:xfrm>
          <a:prstGeom prst="roundRect">
            <a:avLst>
              <a:gd name="adj" fmla="val 5625"/>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1" name="Card1 Bar"/>
          <p:cNvSpPr/>
          <p:nvPr/>
        </p:nvSpPr>
        <p:spPr>
          <a:xfrm>
            <a:off x="548640" y="1880000"/>
            <a:ext cx="2480000" cy="109728"/>
          </a:xfrm>
          <a:prstGeom prst="rect">
            <a:avLst/>
          </a:prstGeom>
          <a:solidFill>
            <a:srgbClr val="007D84"/>
          </a:solidFill>
          <a:ln/>
        </p:spPr>
        <p:txBody>
          <a:bodyPr/>
          <a:lstStyle/>
          <a:p>
            <a:endParaRPr lang="en-US"/>
          </a:p>
        </p:txBody>
      </p:sp>
      <p:sp>
        <p:nvSpPr>
          <p:cNvPr id="12" name="Card1 Number"/>
          <p:cNvSpPr/>
          <p:nvPr/>
        </p:nvSpPr>
        <p:spPr>
          <a:xfrm>
            <a:off x="713232" y="2050000"/>
            <a:ext cx="2150816" cy="430000"/>
          </a:xfrm>
          <a:prstGeom prst="rect">
            <a:avLst/>
          </a:prstGeom>
          <a:noFill/>
          <a:ln/>
        </p:spPr>
        <p:txBody>
          <a:bodyPr wrap="square" lIns="0" tIns="0" rIns="0" bIns="0" rtlCol="0" anchor="ctr"/>
          <a:lstStyle/>
          <a:p>
            <a:pPr marL="0" indent="0">
              <a:buNone/>
            </a:pPr>
            <a:r>
              <a:rPr lang="en-US" sz="2600" b="1">
                <a:solidFill>
                  <a:srgbClr val="007D84"/>
                </a:solidFill>
                <a:latin typeface="Montserrat" pitchFamily="34" charset="0"/>
                <a:ea typeface="Montserrat" pitchFamily="34" charset="-122"/>
                <a:cs typeface="Montserrat" pitchFamily="34" charset="-120"/>
              </a:rPr>
              <a:t>01</a:t>
            </a:r>
            <a:endParaRPr lang="en-US" sz="2600"/>
          </a:p>
        </p:txBody>
      </p:sp>
      <p:sp>
        <p:nvSpPr>
          <p:cNvPr id="13" name="Card1 Title"/>
          <p:cNvSpPr/>
          <p:nvPr/>
        </p:nvSpPr>
        <p:spPr>
          <a:xfrm>
            <a:off x="713232" y="2500000"/>
            <a:ext cx="2150816" cy="560000"/>
          </a:xfrm>
          <a:prstGeom prst="rect">
            <a:avLst/>
          </a:prstGeom>
          <a:noFill/>
          <a:ln/>
        </p:spPr>
        <p:txBody>
          <a:bodyPr wrap="square" lIns="0" tIns="0" rIns="0" bIns="0" rtlCol="0" anchor="t"/>
          <a:lstStyle/>
          <a:p>
            <a:pPr marL="0" indent="0">
              <a:lnSpc>
                <a:spcPct val="104000"/>
              </a:lnSpc>
              <a:buNone/>
            </a:pPr>
            <a:r>
              <a:rPr lang="en-US" sz="1600" b="1">
                <a:solidFill>
                  <a:srgbClr val="0C234B"/>
                </a:solidFill>
                <a:latin typeface="Montserrat" pitchFamily="34" charset="0"/>
                <a:ea typeface="Montserrat" pitchFamily="34" charset="-122"/>
                <a:cs typeface="Montserrat" pitchFamily="34" charset="-120"/>
              </a:rPr>
              <a:t>Understand the Landscape</a:t>
            </a:r>
            <a:endParaRPr lang="en-US" sz="1600"/>
          </a:p>
        </p:txBody>
      </p:sp>
      <p:sp>
        <p:nvSpPr>
          <p:cNvPr id="14" name="Card1 Body"/>
          <p:cNvSpPr/>
          <p:nvPr/>
        </p:nvSpPr>
        <p:spPr>
          <a:xfrm>
            <a:off x="713232" y="3080000"/>
            <a:ext cx="2150816" cy="520000"/>
          </a:xfrm>
          <a:prstGeom prst="rect">
            <a:avLst/>
          </a:prstGeom>
          <a:noFill/>
          <a:ln/>
        </p:spPr>
        <p:txBody>
          <a:bodyPr wrap="square" lIns="0" tIns="0" rIns="0" bIns="0" rtlCol="0" anchor="t"/>
          <a:lstStyle/>
          <a:p>
            <a:pPr marL="0" indent="0">
              <a:lnSpc>
                <a:spcPct val="106000"/>
              </a:lnSpc>
              <a:buNone/>
            </a:pPr>
            <a:r>
              <a:rPr lang="en-US" sz="1150" dirty="0">
                <a:solidFill>
                  <a:srgbClr val="5B6472"/>
                </a:solidFill>
                <a:latin typeface="Montserrat" pitchFamily="34" charset="0"/>
                <a:ea typeface="Montserrat" pitchFamily="34" charset="-122"/>
                <a:cs typeface="Montserrat" pitchFamily="34" charset="-120"/>
              </a:rPr>
              <a:t>Listen first. Map the systems, the people, and the work already underway before proposing anything.</a:t>
            </a:r>
            <a:endParaRPr lang="en-US" sz="1150" dirty="0"/>
          </a:p>
        </p:txBody>
      </p:sp>
      <p:sp>
        <p:nvSpPr>
          <p:cNvPr id="20" name="Card2"/>
          <p:cNvSpPr/>
          <p:nvPr/>
        </p:nvSpPr>
        <p:spPr>
          <a:xfrm>
            <a:off x="3332000" y="1880000"/>
            <a:ext cx="2480000" cy="1976382"/>
          </a:xfrm>
          <a:prstGeom prst="roundRect">
            <a:avLst>
              <a:gd name="adj" fmla="val 5625"/>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1" name="Card2 Bar"/>
          <p:cNvSpPr/>
          <p:nvPr/>
        </p:nvSpPr>
        <p:spPr>
          <a:xfrm>
            <a:off x="3332000" y="1880000"/>
            <a:ext cx="2480000" cy="109728"/>
          </a:xfrm>
          <a:prstGeom prst="rect">
            <a:avLst/>
          </a:prstGeom>
          <a:solidFill>
            <a:srgbClr val="1E5288"/>
          </a:solidFill>
          <a:ln/>
        </p:spPr>
        <p:txBody>
          <a:bodyPr/>
          <a:lstStyle/>
          <a:p>
            <a:endParaRPr lang="en-US"/>
          </a:p>
        </p:txBody>
      </p:sp>
      <p:sp>
        <p:nvSpPr>
          <p:cNvPr id="22" name="Card2 Number"/>
          <p:cNvSpPr/>
          <p:nvPr/>
        </p:nvSpPr>
        <p:spPr>
          <a:xfrm>
            <a:off x="3496592" y="2050000"/>
            <a:ext cx="2150816" cy="430000"/>
          </a:xfrm>
          <a:prstGeom prst="rect">
            <a:avLst/>
          </a:prstGeom>
          <a:noFill/>
          <a:ln/>
        </p:spPr>
        <p:txBody>
          <a:bodyPr wrap="square" lIns="0" tIns="0" rIns="0" bIns="0" rtlCol="0" anchor="ctr"/>
          <a:lstStyle/>
          <a:p>
            <a:pPr marL="0" indent="0">
              <a:buNone/>
            </a:pPr>
            <a:r>
              <a:rPr lang="en-US" sz="2600" b="1">
                <a:solidFill>
                  <a:srgbClr val="1E5288"/>
                </a:solidFill>
                <a:latin typeface="Montserrat" pitchFamily="34" charset="0"/>
                <a:ea typeface="Montserrat" pitchFamily="34" charset="-122"/>
                <a:cs typeface="Montserrat" pitchFamily="34" charset="-120"/>
              </a:rPr>
              <a:t>02</a:t>
            </a:r>
            <a:endParaRPr lang="en-US" sz="2600"/>
          </a:p>
        </p:txBody>
      </p:sp>
      <p:sp>
        <p:nvSpPr>
          <p:cNvPr id="23" name="Card2 Title"/>
          <p:cNvSpPr/>
          <p:nvPr/>
        </p:nvSpPr>
        <p:spPr>
          <a:xfrm>
            <a:off x="3496592" y="2500000"/>
            <a:ext cx="2150816" cy="560000"/>
          </a:xfrm>
          <a:prstGeom prst="rect">
            <a:avLst/>
          </a:prstGeom>
          <a:noFill/>
          <a:ln/>
        </p:spPr>
        <p:txBody>
          <a:bodyPr wrap="square" lIns="0" tIns="0" rIns="0" bIns="0" rtlCol="0" anchor="t"/>
          <a:lstStyle/>
          <a:p>
            <a:pPr marL="0" indent="0">
              <a:lnSpc>
                <a:spcPct val="104000"/>
              </a:lnSpc>
              <a:buNone/>
            </a:pPr>
            <a:r>
              <a:rPr lang="en-US" sz="1600" b="1">
                <a:solidFill>
                  <a:srgbClr val="0C234B"/>
                </a:solidFill>
                <a:latin typeface="Montserrat" pitchFamily="34" charset="0"/>
                <a:ea typeface="Montserrat" pitchFamily="34" charset="-122"/>
                <a:cs typeface="Montserrat" pitchFamily="34" charset="-120"/>
              </a:rPr>
              <a:t>Co-Construct</a:t>
            </a:r>
            <a:endParaRPr lang="en-US" sz="1600"/>
          </a:p>
        </p:txBody>
      </p:sp>
      <p:sp>
        <p:nvSpPr>
          <p:cNvPr id="24" name="Card2 Body"/>
          <p:cNvSpPr/>
          <p:nvPr/>
        </p:nvSpPr>
        <p:spPr>
          <a:xfrm>
            <a:off x="3496592" y="3080000"/>
            <a:ext cx="2150816" cy="520000"/>
          </a:xfrm>
          <a:prstGeom prst="rect">
            <a:avLst/>
          </a:prstGeom>
          <a:noFill/>
          <a:ln/>
        </p:spPr>
        <p:txBody>
          <a:bodyPr wrap="square" lIns="0" tIns="0" rIns="0" bIns="0" rtlCol="0" anchor="t"/>
          <a:lstStyle/>
          <a:p>
            <a:pPr marL="0" indent="0">
              <a:lnSpc>
                <a:spcPct val="106000"/>
              </a:lnSpc>
              <a:buNone/>
            </a:pPr>
            <a:r>
              <a:rPr lang="en-US" sz="1150" dirty="0">
                <a:solidFill>
                  <a:srgbClr val="5B6472"/>
                </a:solidFill>
                <a:latin typeface="Montserrat" pitchFamily="34" charset="0"/>
                <a:ea typeface="Montserrat" pitchFamily="34" charset="-122"/>
                <a:cs typeface="Montserrat" pitchFamily="34" charset="-120"/>
              </a:rPr>
              <a:t>Build with the people closest to the work - with, never for. The best answers are shared answers.</a:t>
            </a:r>
            <a:endParaRPr lang="en-US" sz="1150" dirty="0"/>
          </a:p>
        </p:txBody>
      </p:sp>
      <p:sp>
        <p:nvSpPr>
          <p:cNvPr id="30" name="Card3"/>
          <p:cNvSpPr/>
          <p:nvPr/>
        </p:nvSpPr>
        <p:spPr>
          <a:xfrm>
            <a:off x="6115360" y="1880000"/>
            <a:ext cx="2480000" cy="1976382"/>
          </a:xfrm>
          <a:prstGeom prst="roundRect">
            <a:avLst>
              <a:gd name="adj" fmla="val 5625"/>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31" name="Card3 Bar"/>
          <p:cNvSpPr/>
          <p:nvPr/>
        </p:nvSpPr>
        <p:spPr>
          <a:xfrm>
            <a:off x="6115360" y="1880000"/>
            <a:ext cx="2480000" cy="109728"/>
          </a:xfrm>
          <a:prstGeom prst="rect">
            <a:avLst/>
          </a:prstGeom>
          <a:solidFill>
            <a:srgbClr val="AB0520"/>
          </a:solidFill>
          <a:ln/>
        </p:spPr>
        <p:txBody>
          <a:bodyPr/>
          <a:lstStyle/>
          <a:p>
            <a:endParaRPr lang="en-US"/>
          </a:p>
        </p:txBody>
      </p:sp>
      <p:sp>
        <p:nvSpPr>
          <p:cNvPr id="32" name="Card3 Number"/>
          <p:cNvSpPr/>
          <p:nvPr/>
        </p:nvSpPr>
        <p:spPr>
          <a:xfrm>
            <a:off x="6279952" y="2050000"/>
            <a:ext cx="2150816" cy="430000"/>
          </a:xfrm>
          <a:prstGeom prst="rect">
            <a:avLst/>
          </a:prstGeom>
          <a:noFill/>
          <a:ln/>
        </p:spPr>
        <p:txBody>
          <a:bodyPr wrap="square" lIns="0" tIns="0" rIns="0" bIns="0" rtlCol="0" anchor="ctr"/>
          <a:lstStyle/>
          <a:p>
            <a:pPr marL="0" indent="0">
              <a:buNone/>
            </a:pPr>
            <a:r>
              <a:rPr lang="en-US" sz="2600" b="1">
                <a:solidFill>
                  <a:srgbClr val="AB0520"/>
                </a:solidFill>
                <a:latin typeface="Montserrat" pitchFamily="34" charset="0"/>
                <a:ea typeface="Montserrat" pitchFamily="34" charset="-122"/>
                <a:cs typeface="Montserrat" pitchFamily="34" charset="-120"/>
              </a:rPr>
              <a:t>03</a:t>
            </a:r>
            <a:endParaRPr lang="en-US" sz="2600"/>
          </a:p>
        </p:txBody>
      </p:sp>
      <p:sp>
        <p:nvSpPr>
          <p:cNvPr id="33" name="Card3 Title"/>
          <p:cNvSpPr/>
          <p:nvPr/>
        </p:nvSpPr>
        <p:spPr>
          <a:xfrm>
            <a:off x="6279952" y="2500000"/>
            <a:ext cx="2150816" cy="560000"/>
          </a:xfrm>
          <a:prstGeom prst="rect">
            <a:avLst/>
          </a:prstGeom>
          <a:noFill/>
          <a:ln/>
        </p:spPr>
        <p:txBody>
          <a:bodyPr wrap="square" lIns="0" tIns="0" rIns="0" bIns="0" rtlCol="0" anchor="t"/>
          <a:lstStyle/>
          <a:p>
            <a:pPr marL="0" indent="0">
              <a:lnSpc>
                <a:spcPct val="104000"/>
              </a:lnSpc>
              <a:buNone/>
            </a:pPr>
            <a:r>
              <a:rPr lang="en-US" sz="1600" b="1">
                <a:solidFill>
                  <a:srgbClr val="0C234B"/>
                </a:solidFill>
                <a:latin typeface="Montserrat" pitchFamily="34" charset="0"/>
                <a:ea typeface="Montserrat" pitchFamily="34" charset="-122"/>
                <a:cs typeface="Montserrat" pitchFamily="34" charset="-120"/>
              </a:rPr>
              <a:t>Then Chart the Path</a:t>
            </a:r>
            <a:endParaRPr lang="en-US" sz="1600"/>
          </a:p>
        </p:txBody>
      </p:sp>
      <p:sp>
        <p:nvSpPr>
          <p:cNvPr id="34" name="Card3 Body"/>
          <p:cNvSpPr/>
          <p:nvPr/>
        </p:nvSpPr>
        <p:spPr>
          <a:xfrm>
            <a:off x="6279952" y="3080000"/>
            <a:ext cx="2150816" cy="520000"/>
          </a:xfrm>
          <a:prstGeom prst="rect">
            <a:avLst/>
          </a:prstGeom>
          <a:noFill/>
          <a:ln/>
        </p:spPr>
        <p:txBody>
          <a:bodyPr wrap="square" lIns="0" tIns="0" rIns="0" bIns="0" rtlCol="0" anchor="t"/>
          <a:lstStyle/>
          <a:p>
            <a:pPr marL="0" indent="0">
              <a:lnSpc>
                <a:spcPct val="106000"/>
              </a:lnSpc>
              <a:buNone/>
            </a:pPr>
            <a:r>
              <a:rPr lang="en-US" sz="1150">
                <a:solidFill>
                  <a:srgbClr val="5B6472"/>
                </a:solidFill>
                <a:latin typeface="Montserrat" pitchFamily="34" charset="0"/>
                <a:ea typeface="Montserrat" pitchFamily="34" charset="-122"/>
                <a:cs typeface="Montserrat" pitchFamily="34" charset="-120"/>
              </a:rPr>
              <a:t>Sequence change from real understanding and the learner's experience, not from an org chart.</a:t>
            </a:r>
            <a:endParaRPr lang="en-US" sz="1150"/>
          </a:p>
        </p:txBody>
      </p:sp>
      <p:sp>
        <p:nvSpPr>
          <p:cNvPr id="40" name="Caveat Box"/>
          <p:cNvSpPr/>
          <p:nvPr/>
        </p:nvSpPr>
        <p:spPr>
          <a:xfrm>
            <a:off x="548640" y="3974922"/>
            <a:ext cx="8046720" cy="1040000"/>
          </a:xfrm>
          <a:prstGeom prst="roundRect">
            <a:avLst>
              <a:gd name="adj" fmla="val 6000"/>
            </a:avLst>
          </a:prstGeom>
          <a:solidFill>
            <a:srgbClr val="0C234B"/>
          </a:solidFill>
          <a:ln/>
          <a:effectLst>
            <a:outerShdw blurRad="88900" dist="38100" dir="8100000" algn="bl" rotWithShape="0">
              <a:srgbClr val="0C234B">
                <a:alpha val="24000"/>
              </a:srgbClr>
            </a:outerShdw>
          </a:effectLst>
        </p:spPr>
        <p:txBody>
          <a:bodyPr/>
          <a:lstStyle/>
          <a:p>
            <a:endParaRPr lang="en-US"/>
          </a:p>
        </p:txBody>
      </p:sp>
      <p:sp>
        <p:nvSpPr>
          <p:cNvPr id="41" name="Caveat Bar"/>
          <p:cNvSpPr/>
          <p:nvPr/>
        </p:nvSpPr>
        <p:spPr>
          <a:xfrm>
            <a:off x="548640" y="3974922"/>
            <a:ext cx="109728" cy="1040001"/>
          </a:xfrm>
          <a:prstGeom prst="rect">
            <a:avLst/>
          </a:prstGeom>
          <a:solidFill>
            <a:srgbClr val="AB0520"/>
          </a:solidFill>
          <a:ln/>
        </p:spPr>
        <p:txBody>
          <a:bodyPr/>
          <a:lstStyle/>
          <a:p>
            <a:endParaRPr lang="en-US"/>
          </a:p>
        </p:txBody>
      </p:sp>
      <p:sp>
        <p:nvSpPr>
          <p:cNvPr id="42" name="Caveat Text"/>
          <p:cNvSpPr/>
          <p:nvPr/>
        </p:nvSpPr>
        <p:spPr>
          <a:xfrm>
            <a:off x="868640" y="3935167"/>
            <a:ext cx="7406720" cy="1040000"/>
          </a:xfrm>
          <a:prstGeom prst="rect">
            <a:avLst/>
          </a:prstGeom>
          <a:noFill/>
          <a:ln/>
        </p:spPr>
        <p:txBody>
          <a:bodyPr wrap="square" lIns="0" tIns="0" rIns="0" bIns="0" rtlCol="0" anchor="ctr"/>
          <a:lstStyle/>
          <a:p>
            <a:pPr marL="0" indent="0">
              <a:spcAft>
                <a:spcPts val="500"/>
              </a:spcAft>
              <a:buNone/>
            </a:pPr>
            <a:r>
              <a:rPr lang="en-US" sz="1050" b="1" spc="300" dirty="0">
                <a:solidFill>
                  <a:srgbClr val="81D3EB"/>
                </a:solidFill>
                <a:latin typeface="Montserrat" pitchFamily="34" charset="0"/>
                <a:ea typeface="Montserrat" pitchFamily="34" charset="-122"/>
                <a:cs typeface="Montserrat" pitchFamily="34" charset="-120"/>
              </a:rPr>
              <a:t>A FIRST PASS: OFFERED IN THAT SPIRIT</a:t>
            </a:r>
          </a:p>
          <a:p>
            <a:pPr marL="0" indent="0">
              <a:lnSpc>
                <a:spcPct val="112000"/>
              </a:lnSpc>
              <a:buNone/>
            </a:pPr>
            <a:r>
              <a:rPr lang="en-US" sz="1200" dirty="0">
                <a:solidFill>
                  <a:srgbClr val="FFFFFF"/>
                </a:solidFill>
                <a:latin typeface="EB Garamond" pitchFamily="34" charset="0"/>
                <a:ea typeface="EB Garamond" pitchFamily="34" charset="-122"/>
                <a:cs typeface="EB Garamond" pitchFamily="34" charset="-120"/>
              </a:rPr>
              <a:t>The ideas ahead are early thinking. There is already excellent work underway in some of these areas and/or sound reasons not to pursue others, and I'll be thrilled to discover that and figure out the right path forward, together.</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365760"/>
            <a:ext cx="8046720" cy="822960"/>
          </a:xfrm>
          <a:prstGeom prst="rect">
            <a:avLst/>
          </a:prstGeom>
          <a:noFill/>
          <a:ln/>
        </p:spPr>
        <p:txBody>
          <a:bodyPr wrap="square" lIns="0" tIns="0" rIns="0" bIns="0" rtlCol="0"/>
          <a:lstStyle/>
          <a:p>
            <a:pPr marL="0" indent="0" algn="l">
              <a:buNone/>
            </a:pPr>
            <a:r>
              <a:rPr lang="en-US" sz="3200" b="1" dirty="0">
                <a:solidFill>
                  <a:srgbClr val="0C234B"/>
                </a:solidFill>
                <a:latin typeface="Montserrat" pitchFamily="34" charset="0"/>
                <a:ea typeface="Montserrat" pitchFamily="34" charset="-122"/>
                <a:cs typeface="Montserrat" pitchFamily="34" charset="-120"/>
              </a:rPr>
              <a:t>What’s in a Name?</a:t>
            </a:r>
            <a:endParaRPr lang="en-US" sz="3200" dirty="0"/>
          </a:p>
        </p:txBody>
      </p:sp>
      <p:sp>
        <p:nvSpPr>
          <p:cNvPr id="3" name="Text 1"/>
          <p:cNvSpPr/>
          <p:nvPr/>
        </p:nvSpPr>
        <p:spPr>
          <a:xfrm>
            <a:off x="548640" y="1234440"/>
            <a:ext cx="8046720" cy="640080"/>
          </a:xfrm>
          <a:prstGeom prst="rect">
            <a:avLst/>
          </a:prstGeom>
          <a:noFill/>
          <a:ln/>
        </p:spPr>
        <p:txBody>
          <a:bodyPr wrap="square" rtlCol="0" anchor="ctr"/>
          <a:lstStyle/>
          <a:p>
            <a:pPr marL="0" indent="0" algn="l">
              <a:buNone/>
            </a:pPr>
            <a:r>
              <a:rPr lang="en-US" sz="1650" dirty="0">
                <a:solidFill>
                  <a:srgbClr val="5B6472"/>
                </a:solidFill>
                <a:latin typeface="EB Garamond" pitchFamily="34" charset="0"/>
                <a:ea typeface="EB Garamond" pitchFamily="34" charset="-122"/>
                <a:cs typeface="EB Garamond" pitchFamily="34" charset="-120"/>
              </a:rPr>
              <a:t>Two women. Neither set foot in a college classroom, yet I carry their names into rooms they never imagined (thank you).</a:t>
            </a:r>
            <a:endParaRPr lang="en-US" sz="1650" dirty="0"/>
          </a:p>
        </p:txBody>
      </p:sp>
      <p:sp>
        <p:nvSpPr>
          <p:cNvPr id="4" name="Shape 2"/>
          <p:cNvSpPr/>
          <p:nvPr/>
        </p:nvSpPr>
        <p:spPr>
          <a:xfrm>
            <a:off x="777240" y="2103120"/>
            <a:ext cx="3657600" cy="1417320"/>
          </a:xfrm>
          <a:prstGeom prst="roundRect">
            <a:avLst>
              <a:gd name="adj" fmla="val 5806"/>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5" name="Shape 3"/>
          <p:cNvSpPr/>
          <p:nvPr/>
        </p:nvSpPr>
        <p:spPr>
          <a:xfrm>
            <a:off x="1005240" y="2271780"/>
            <a:ext cx="860000" cy="1080000"/>
          </a:xfrm>
          <a:prstGeom prst="ellipse">
            <a:avLst/>
          </a:prstGeom>
          <a:solidFill>
            <a:srgbClr val="AB0520"/>
          </a:solidFill>
          <a:ln/>
        </p:spPr>
        <p:txBody>
          <a:bodyPr/>
          <a:lstStyle/>
          <a:p>
            <a:endParaRPr lang="en-US"/>
          </a:p>
        </p:txBody>
      </p:sp>
      <p:sp>
        <p:nvSpPr>
          <p:cNvPr id="7" name="Text 5"/>
          <p:cNvSpPr/>
          <p:nvPr/>
        </p:nvSpPr>
        <p:spPr>
          <a:xfrm>
            <a:off x="1965960" y="2395728"/>
            <a:ext cx="2286000" cy="411480"/>
          </a:xfrm>
          <a:prstGeom prst="rect">
            <a:avLst/>
          </a:prstGeom>
          <a:noFill/>
          <a:ln/>
        </p:spPr>
        <p:txBody>
          <a:bodyPr wrap="square" lIns="0" tIns="0" rIns="0" bIns="0" rtlCol="0" anchor="ctr"/>
          <a:lstStyle/>
          <a:p>
            <a:pPr marL="0" indent="0">
              <a:buNone/>
            </a:pPr>
            <a:r>
              <a:rPr lang="en-US" sz="1900" b="1">
                <a:solidFill>
                  <a:srgbClr val="0C234B"/>
                </a:solidFill>
                <a:latin typeface="Montserrat" pitchFamily="34" charset="0"/>
                <a:ea typeface="Montserrat" pitchFamily="34" charset="-122"/>
                <a:cs typeface="Montserrat" pitchFamily="34" charset="-120"/>
              </a:rPr>
              <a:t>Margaret</a:t>
            </a:r>
            <a:r>
              <a:rPr lang="en-US" sz="1900" b="1" dirty="0">
                <a:solidFill>
                  <a:srgbClr val="0C234B"/>
                </a:solidFill>
                <a:latin typeface="Montserrat" pitchFamily="34" charset="0"/>
                <a:ea typeface="Montserrat" pitchFamily="34" charset="-122"/>
                <a:cs typeface="Montserrat" pitchFamily="34" charset="-120"/>
              </a:rPr>
              <a:t> </a:t>
            </a:r>
            <a:endParaRPr lang="en-US" sz="1900" dirty="0"/>
          </a:p>
        </p:txBody>
      </p:sp>
      <p:sp>
        <p:nvSpPr>
          <p:cNvPr id="8" name="Text 6"/>
          <p:cNvSpPr/>
          <p:nvPr/>
        </p:nvSpPr>
        <p:spPr>
          <a:xfrm>
            <a:off x="1965960" y="2816352"/>
            <a:ext cx="2286000" cy="320040"/>
          </a:xfrm>
          <a:prstGeom prst="rect">
            <a:avLst/>
          </a:prstGeom>
          <a:noFill/>
          <a:ln/>
        </p:spPr>
        <p:txBody>
          <a:bodyPr wrap="square" lIns="0" tIns="0" rIns="0" bIns="0" rtlCol="0" anchor="ctr"/>
          <a:lstStyle/>
          <a:p>
            <a:pPr marL="0" indent="0">
              <a:buNone/>
            </a:pPr>
            <a:r>
              <a:rPr lang="en-US" sz="1250" dirty="0">
                <a:solidFill>
                  <a:srgbClr val="5B6472"/>
                </a:solidFill>
                <a:latin typeface="Montserrat" pitchFamily="34" charset="0"/>
                <a:ea typeface="Montserrat" pitchFamily="34" charset="-122"/>
                <a:cs typeface="Montserrat" pitchFamily="34" charset="-120"/>
              </a:rPr>
              <a:t>Grandma </a:t>
            </a:r>
            <a:r>
              <a:rPr lang="en-US" sz="1250">
                <a:solidFill>
                  <a:srgbClr val="5B6472"/>
                </a:solidFill>
                <a:latin typeface="Montserrat" pitchFamily="34" charset="0"/>
                <a:ea typeface="Montserrat" pitchFamily="34" charset="-122"/>
                <a:cs typeface="Montserrat" pitchFamily="34" charset="-120"/>
              </a:rPr>
              <a:t>Betty</a:t>
            </a:r>
            <a:endParaRPr lang="en-US" sz="1250" dirty="0"/>
          </a:p>
        </p:txBody>
      </p:sp>
      <p:sp>
        <p:nvSpPr>
          <p:cNvPr id="9" name="Shape 7"/>
          <p:cNvSpPr/>
          <p:nvPr/>
        </p:nvSpPr>
        <p:spPr>
          <a:xfrm>
            <a:off x="4709160" y="2103120"/>
            <a:ext cx="3657600" cy="1417320"/>
          </a:xfrm>
          <a:prstGeom prst="roundRect">
            <a:avLst>
              <a:gd name="adj" fmla="val 5806"/>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0" name="Shape 8"/>
          <p:cNvSpPr/>
          <p:nvPr/>
        </p:nvSpPr>
        <p:spPr>
          <a:xfrm>
            <a:off x="4937160" y="2271780"/>
            <a:ext cx="860000" cy="1080000"/>
          </a:xfrm>
          <a:prstGeom prst="ellipse">
            <a:avLst/>
          </a:prstGeom>
          <a:solidFill>
            <a:srgbClr val="1E5288"/>
          </a:solidFill>
          <a:ln/>
        </p:spPr>
        <p:txBody>
          <a:bodyPr/>
          <a:lstStyle/>
          <a:p>
            <a:endParaRPr lang="en-US"/>
          </a:p>
        </p:txBody>
      </p:sp>
      <p:sp>
        <p:nvSpPr>
          <p:cNvPr id="12" name="Text 10"/>
          <p:cNvSpPr/>
          <p:nvPr/>
        </p:nvSpPr>
        <p:spPr>
          <a:xfrm>
            <a:off x="5897879" y="2395728"/>
            <a:ext cx="2407347" cy="411480"/>
          </a:xfrm>
          <a:prstGeom prst="rect">
            <a:avLst/>
          </a:prstGeom>
          <a:noFill/>
          <a:ln/>
        </p:spPr>
        <p:txBody>
          <a:bodyPr wrap="square" lIns="0" tIns="0" rIns="0" bIns="0" rtlCol="0" anchor="ctr"/>
          <a:lstStyle/>
          <a:p>
            <a:pPr marL="0" indent="0">
              <a:buNone/>
            </a:pPr>
            <a:r>
              <a:rPr lang="en-US" sz="1900" b="1">
                <a:solidFill>
                  <a:srgbClr val="0C234B"/>
                </a:solidFill>
                <a:latin typeface="Montserrat" pitchFamily="34" charset="0"/>
                <a:ea typeface="Montserrat" pitchFamily="34" charset="-122"/>
                <a:cs typeface="Montserrat" pitchFamily="34" charset="-120"/>
              </a:rPr>
              <a:t>Josephine/a</a:t>
            </a:r>
            <a:r>
              <a:rPr lang="en-US" sz="1900" b="1" dirty="0">
                <a:solidFill>
                  <a:srgbClr val="0C234B"/>
                </a:solidFill>
                <a:latin typeface="Montserrat" pitchFamily="34" charset="0"/>
                <a:ea typeface="Montserrat" pitchFamily="34" charset="-122"/>
                <a:cs typeface="Montserrat" pitchFamily="34" charset="-120"/>
              </a:rPr>
              <a:t> </a:t>
            </a:r>
            <a:endParaRPr lang="en-US" sz="1900" dirty="0"/>
          </a:p>
        </p:txBody>
      </p:sp>
      <p:sp>
        <p:nvSpPr>
          <p:cNvPr id="13" name="Text 11"/>
          <p:cNvSpPr/>
          <p:nvPr/>
        </p:nvSpPr>
        <p:spPr>
          <a:xfrm>
            <a:off x="5897880" y="2816352"/>
            <a:ext cx="2286000" cy="320040"/>
          </a:xfrm>
          <a:prstGeom prst="rect">
            <a:avLst/>
          </a:prstGeom>
          <a:noFill/>
          <a:ln/>
        </p:spPr>
        <p:txBody>
          <a:bodyPr wrap="square" lIns="0" tIns="0" rIns="0" bIns="0" rtlCol="0" anchor="ctr"/>
          <a:lstStyle/>
          <a:p>
            <a:pPr marL="0" indent="0">
              <a:buNone/>
            </a:pPr>
            <a:r>
              <a:rPr lang="en-US" sz="1250" dirty="0">
                <a:solidFill>
                  <a:srgbClr val="5B6472"/>
                </a:solidFill>
                <a:latin typeface="Montserrat" pitchFamily="34" charset="0"/>
                <a:ea typeface="Montserrat" pitchFamily="34" charset="-122"/>
                <a:cs typeface="Montserrat" pitchFamily="34" charset="-120"/>
              </a:rPr>
              <a:t>Grandma </a:t>
            </a:r>
            <a:r>
              <a:rPr lang="en-US" sz="1250">
                <a:solidFill>
                  <a:srgbClr val="5B6472"/>
                </a:solidFill>
                <a:latin typeface="Montserrat" pitchFamily="34" charset="0"/>
                <a:ea typeface="Montserrat" pitchFamily="34" charset="-122"/>
                <a:cs typeface="Montserrat" pitchFamily="34" charset="-120"/>
              </a:rPr>
              <a:t>Jo</a:t>
            </a:r>
            <a:endParaRPr lang="en-US" sz="1250" dirty="0"/>
          </a:p>
        </p:txBody>
      </p:sp>
      <p:sp>
        <p:nvSpPr>
          <p:cNvPr id="14" name="Shape 12"/>
          <p:cNvSpPr/>
          <p:nvPr/>
        </p:nvSpPr>
        <p:spPr>
          <a:xfrm>
            <a:off x="1600200" y="3977640"/>
            <a:ext cx="5943600" cy="658368"/>
          </a:xfrm>
          <a:prstGeom prst="roundRect">
            <a:avLst>
              <a:gd name="adj" fmla="val 13889"/>
            </a:avLst>
          </a:prstGeom>
          <a:solidFill>
            <a:srgbClr val="0C234B"/>
          </a:solidFill>
          <a:ln/>
        </p:spPr>
        <p:txBody>
          <a:bodyPr/>
          <a:lstStyle/>
          <a:p>
            <a:endParaRPr lang="en-US"/>
          </a:p>
        </p:txBody>
      </p:sp>
      <p:sp>
        <p:nvSpPr>
          <p:cNvPr id="15" name="Text 13"/>
          <p:cNvSpPr/>
          <p:nvPr/>
        </p:nvSpPr>
        <p:spPr>
          <a:xfrm>
            <a:off x="1783080" y="3977640"/>
            <a:ext cx="5577840" cy="658368"/>
          </a:xfrm>
          <a:prstGeom prst="rect">
            <a:avLst/>
          </a:prstGeom>
          <a:noFill/>
          <a:ln/>
        </p:spPr>
        <p:txBody>
          <a:bodyPr wrap="square" lIns="0" tIns="0" rIns="0" bIns="0" rtlCol="0" anchor="ctr"/>
          <a:lstStyle/>
          <a:p>
            <a:pPr marL="0" indent="0" algn="ctr">
              <a:buNone/>
            </a:pPr>
            <a:r>
              <a:rPr lang="en-US" sz="1450" b="1" dirty="0">
                <a:solidFill>
                  <a:srgbClr val="81D3EB"/>
                </a:solidFill>
                <a:latin typeface="Montserrat" pitchFamily="34" charset="0"/>
                <a:ea typeface="Montserrat" pitchFamily="34" charset="-122"/>
                <a:cs typeface="Montserrat" pitchFamily="34" charset="-120"/>
              </a:rPr>
              <a:t>Betty + Jo  →  </a:t>
            </a:r>
            <a:r>
              <a:rPr lang="en-US" sz="1450" dirty="0">
                <a:solidFill>
                  <a:srgbClr val="FFFFFF"/>
                </a:solidFill>
                <a:latin typeface="Montserrat" pitchFamily="34" charset="0"/>
                <a:ea typeface="Montserrat" pitchFamily="34" charset="-122"/>
                <a:cs typeface="Montserrat" pitchFamily="34" charset="-120"/>
              </a:rPr>
              <a:t>Bettyjo.  </a:t>
            </a:r>
          </a:p>
          <a:p>
            <a:pPr marL="0" indent="0" algn="ctr">
              <a:buNone/>
            </a:pPr>
            <a:r>
              <a:rPr lang="en-US" sz="1450" dirty="0">
                <a:solidFill>
                  <a:srgbClr val="FFFFFF"/>
                </a:solidFill>
                <a:latin typeface="Montserrat" pitchFamily="34" charset="0"/>
                <a:ea typeface="Montserrat" pitchFamily="34" charset="-122"/>
                <a:cs typeface="Montserrat" pitchFamily="34" charset="-120"/>
              </a:rPr>
              <a:t>Education is the pathway that carried their names forward.</a:t>
            </a:r>
            <a:endParaRPr lang="en-US" sz="1450" dirty="0"/>
          </a:p>
        </p:txBody>
      </p:sp>
      <p:pic>
        <p:nvPicPr>
          <p:cNvPr id="21" name="Picture 20">
            <a:extLst>
              <a:ext uri="{FF2B5EF4-FFF2-40B4-BE49-F238E27FC236}">
                <a16:creationId xmlns:a16="http://schemas.microsoft.com/office/drawing/2014/main" id="{1C6C1AC2-9716-B23D-FFEC-13F46F9338DD}"/>
              </a:ext>
            </a:extLst>
          </p:cNvPr>
          <p:cNvPicPr>
            <a:picLocks noChangeAspect="1"/>
          </p:cNvPicPr>
          <p:nvPr/>
        </p:nvPicPr>
        <p:blipFill>
          <a:blip r:embed="rId3"/>
          <a:srcRect t="1500" b="5824"/>
          <a:stretch>
            <a:fillRect/>
          </a:stretch>
        </p:blipFill>
        <p:spPr>
          <a:xfrm>
            <a:off x="4979160" y="2313780"/>
            <a:ext cx="776000" cy="996000"/>
          </a:xfrm>
          <a:prstGeom prst="ellipse">
            <a:avLst/>
          </a:prstGeom>
        </p:spPr>
      </p:pic>
      <p:pic>
        <p:nvPicPr>
          <p:cNvPr id="22" name="Picture 21">
            <a:extLst>
              <a:ext uri="{FF2B5EF4-FFF2-40B4-BE49-F238E27FC236}">
                <a16:creationId xmlns:a16="http://schemas.microsoft.com/office/drawing/2014/main" id="{E8328C9D-B983-8959-E5FB-BDFCF5C13184}"/>
              </a:ext>
            </a:extLst>
          </p:cNvPr>
          <p:cNvPicPr>
            <a:picLocks noChangeAspect="1"/>
          </p:cNvPicPr>
          <p:nvPr/>
        </p:nvPicPr>
        <p:blipFill>
          <a:blip r:embed="rId4"/>
          <a:srcRect t="7258" b="7258"/>
          <a:stretch>
            <a:fillRect/>
          </a:stretch>
        </p:blipFill>
        <p:spPr>
          <a:xfrm>
            <a:off x="1047240" y="2313780"/>
            <a:ext cx="776000" cy="996000"/>
          </a:xfrm>
          <a:prstGeom prst="ellipse">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365760"/>
            <a:ext cx="8046720" cy="822960"/>
          </a:xfrm>
          <a:prstGeom prst="rect">
            <a:avLst/>
          </a:prstGeom>
          <a:noFill/>
          <a:ln/>
        </p:spPr>
        <p:txBody>
          <a:bodyPr wrap="square" lIns="0" tIns="0" rIns="0" bIns="0" rtlCol="0"/>
          <a:lstStyle/>
          <a:p>
            <a:pPr marL="0" indent="0" algn="l">
              <a:buNone/>
            </a:pPr>
            <a:r>
              <a:rPr lang="en-US" sz="3200" b="1" dirty="0">
                <a:solidFill>
                  <a:srgbClr val="0C234B"/>
                </a:solidFill>
                <a:latin typeface="Montserrat" pitchFamily="34" charset="0"/>
                <a:ea typeface="Montserrat" pitchFamily="34" charset="-122"/>
                <a:cs typeface="Montserrat" pitchFamily="34" charset="-120"/>
              </a:rPr>
              <a:t>A Pathway Changes Lives</a:t>
            </a:r>
            <a:endParaRPr lang="en-US" sz="3200" dirty="0"/>
          </a:p>
        </p:txBody>
      </p:sp>
      <p:sp>
        <p:nvSpPr>
          <p:cNvPr id="3" name="Text 1"/>
          <p:cNvSpPr/>
          <p:nvPr/>
        </p:nvSpPr>
        <p:spPr>
          <a:xfrm>
            <a:off x="548640" y="1207008"/>
            <a:ext cx="8046720" cy="457200"/>
          </a:xfrm>
          <a:prstGeom prst="rect">
            <a:avLst/>
          </a:prstGeom>
          <a:noFill/>
          <a:ln/>
        </p:spPr>
        <p:txBody>
          <a:bodyPr wrap="square" rtlCol="0" anchor="ctr"/>
          <a:lstStyle/>
          <a:p>
            <a:pPr marL="0" indent="0">
              <a:buNone/>
            </a:pPr>
            <a:r>
              <a:rPr lang="en-US" sz="1650" dirty="0">
                <a:solidFill>
                  <a:srgbClr val="5B6472"/>
                </a:solidFill>
                <a:latin typeface="EB Garamond" pitchFamily="34" charset="0"/>
                <a:ea typeface="EB Garamond" pitchFamily="34" charset="-122"/>
                <a:cs typeface="EB Garamond" pitchFamily="34" charset="-120"/>
              </a:rPr>
              <a:t>What happened for one family, one generation at a time, UA can now create at-scale.</a:t>
            </a:r>
            <a:endParaRPr lang="en-US" sz="1650" dirty="0"/>
          </a:p>
        </p:txBody>
      </p:sp>
      <p:sp>
        <p:nvSpPr>
          <p:cNvPr id="4" name="Shape 2"/>
          <p:cNvSpPr/>
          <p:nvPr/>
        </p:nvSpPr>
        <p:spPr>
          <a:xfrm>
            <a:off x="685800" y="2331720"/>
            <a:ext cx="1783080" cy="1463040"/>
          </a:xfrm>
          <a:prstGeom prst="roundRect">
            <a:avLst>
              <a:gd name="adj" fmla="val 5625"/>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5" name="Shape 3"/>
          <p:cNvSpPr/>
          <p:nvPr/>
        </p:nvSpPr>
        <p:spPr>
          <a:xfrm>
            <a:off x="685800" y="2331720"/>
            <a:ext cx="1783080" cy="109728"/>
          </a:xfrm>
          <a:prstGeom prst="rect">
            <a:avLst/>
          </a:prstGeom>
          <a:solidFill>
            <a:srgbClr val="378DBD"/>
          </a:solidFill>
          <a:ln/>
        </p:spPr>
        <p:txBody>
          <a:bodyPr/>
          <a:lstStyle/>
          <a:p>
            <a:endParaRPr lang="en-US"/>
          </a:p>
        </p:txBody>
      </p:sp>
      <p:sp>
        <p:nvSpPr>
          <p:cNvPr id="6" name="Text 4"/>
          <p:cNvSpPr/>
          <p:nvPr/>
        </p:nvSpPr>
        <p:spPr>
          <a:xfrm>
            <a:off x="850392" y="2532888"/>
            <a:ext cx="1280160" cy="457200"/>
          </a:xfrm>
          <a:prstGeom prst="rect">
            <a:avLst/>
          </a:prstGeom>
          <a:noFill/>
          <a:ln/>
        </p:spPr>
        <p:txBody>
          <a:bodyPr wrap="square" lIns="0" tIns="0" rIns="0" bIns="0" rtlCol="0" anchor="ctr"/>
          <a:lstStyle/>
          <a:p>
            <a:pPr marL="0" indent="0">
              <a:buNone/>
            </a:pPr>
            <a:r>
              <a:rPr lang="en-US" sz="2600" b="1" dirty="0">
                <a:solidFill>
                  <a:srgbClr val="378DBD"/>
                </a:solidFill>
                <a:latin typeface="Montserrat" pitchFamily="34" charset="0"/>
                <a:ea typeface="Montserrat" pitchFamily="34" charset="-122"/>
                <a:cs typeface="Montserrat" pitchFamily="34" charset="-120"/>
              </a:rPr>
              <a:t>01</a:t>
            </a:r>
            <a:endParaRPr lang="en-US" sz="2600" dirty="0"/>
          </a:p>
        </p:txBody>
      </p:sp>
      <p:sp>
        <p:nvSpPr>
          <p:cNvPr id="7" name="Text 5"/>
          <p:cNvSpPr/>
          <p:nvPr/>
        </p:nvSpPr>
        <p:spPr>
          <a:xfrm>
            <a:off x="850392" y="3044952"/>
            <a:ext cx="1453896" cy="365760"/>
          </a:xfrm>
          <a:prstGeom prst="rect">
            <a:avLst/>
          </a:prstGeom>
          <a:noFill/>
          <a:ln/>
        </p:spPr>
        <p:txBody>
          <a:bodyPr wrap="square" lIns="0" tIns="0" rIns="0" bIns="0" rtlCol="0" anchor="ctr"/>
          <a:lstStyle/>
          <a:p>
            <a:pPr marL="0" indent="0">
              <a:buNone/>
            </a:pPr>
            <a:r>
              <a:rPr lang="en-US" sz="1600" b="1" dirty="0">
                <a:solidFill>
                  <a:srgbClr val="0C234B"/>
                </a:solidFill>
                <a:latin typeface="Montserrat" pitchFamily="34" charset="0"/>
                <a:ea typeface="Montserrat" pitchFamily="34" charset="-122"/>
                <a:cs typeface="Montserrat" pitchFamily="34" charset="-120"/>
              </a:rPr>
              <a:t>Opportunity</a:t>
            </a:r>
            <a:endParaRPr lang="en-US" sz="1600" dirty="0"/>
          </a:p>
        </p:txBody>
      </p:sp>
      <p:sp>
        <p:nvSpPr>
          <p:cNvPr id="8" name="Text 6"/>
          <p:cNvSpPr/>
          <p:nvPr/>
        </p:nvSpPr>
        <p:spPr>
          <a:xfrm>
            <a:off x="850392" y="3383280"/>
            <a:ext cx="1453896" cy="320040"/>
          </a:xfrm>
          <a:prstGeom prst="rect">
            <a:avLst/>
          </a:prstGeom>
          <a:noFill/>
          <a:ln/>
        </p:spPr>
        <p:txBody>
          <a:bodyPr wrap="square" lIns="0" tIns="0" rIns="0" bIns="0" rtlCol="0" anchor="ctr"/>
          <a:lstStyle/>
          <a:p>
            <a:pPr marL="0" indent="0">
              <a:buNone/>
            </a:pPr>
            <a:r>
              <a:rPr lang="en-US" sz="1200" dirty="0">
                <a:solidFill>
                  <a:srgbClr val="5B6472"/>
                </a:solidFill>
                <a:latin typeface="Montserrat" pitchFamily="34" charset="0"/>
                <a:ea typeface="Montserrat" pitchFamily="34" charset="-122"/>
                <a:cs typeface="Montserrat" pitchFamily="34" charset="-120"/>
              </a:rPr>
              <a:t>A door opens</a:t>
            </a:r>
            <a:endParaRPr lang="en-US" sz="1200" dirty="0"/>
          </a:p>
        </p:txBody>
      </p:sp>
      <p:sp>
        <p:nvSpPr>
          <p:cNvPr id="9" name="Shape 7"/>
          <p:cNvSpPr/>
          <p:nvPr/>
        </p:nvSpPr>
        <p:spPr>
          <a:xfrm>
            <a:off x="2505456" y="3063240"/>
            <a:ext cx="310896" cy="0"/>
          </a:xfrm>
          <a:prstGeom prst="line">
            <a:avLst/>
          </a:prstGeom>
          <a:noFill/>
          <a:ln w="25400">
            <a:solidFill>
              <a:srgbClr val="0C234B"/>
            </a:solidFill>
            <a:prstDash val="solid"/>
            <a:headEnd type="none"/>
            <a:tailEnd type="triangle"/>
          </a:ln>
        </p:spPr>
        <p:txBody>
          <a:bodyPr/>
          <a:lstStyle/>
          <a:p>
            <a:endParaRPr lang="en-US"/>
          </a:p>
        </p:txBody>
      </p:sp>
      <p:sp>
        <p:nvSpPr>
          <p:cNvPr id="10" name="Shape 8"/>
          <p:cNvSpPr/>
          <p:nvPr/>
        </p:nvSpPr>
        <p:spPr>
          <a:xfrm>
            <a:off x="2852928" y="2331720"/>
            <a:ext cx="1783080" cy="1463040"/>
          </a:xfrm>
          <a:prstGeom prst="roundRect">
            <a:avLst>
              <a:gd name="adj" fmla="val 5625"/>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1" name="Shape 9"/>
          <p:cNvSpPr/>
          <p:nvPr/>
        </p:nvSpPr>
        <p:spPr>
          <a:xfrm>
            <a:off x="2852928" y="2331720"/>
            <a:ext cx="1783080" cy="109728"/>
          </a:xfrm>
          <a:prstGeom prst="rect">
            <a:avLst/>
          </a:prstGeom>
          <a:solidFill>
            <a:srgbClr val="1E5288"/>
          </a:solidFill>
          <a:ln/>
        </p:spPr>
        <p:txBody>
          <a:bodyPr/>
          <a:lstStyle/>
          <a:p>
            <a:endParaRPr lang="en-US"/>
          </a:p>
        </p:txBody>
      </p:sp>
      <p:sp>
        <p:nvSpPr>
          <p:cNvPr id="12" name="Text 10"/>
          <p:cNvSpPr/>
          <p:nvPr/>
        </p:nvSpPr>
        <p:spPr>
          <a:xfrm>
            <a:off x="3017520" y="2532888"/>
            <a:ext cx="1280160" cy="457200"/>
          </a:xfrm>
          <a:prstGeom prst="rect">
            <a:avLst/>
          </a:prstGeom>
          <a:noFill/>
          <a:ln/>
        </p:spPr>
        <p:txBody>
          <a:bodyPr wrap="square" lIns="0" tIns="0" rIns="0" bIns="0" rtlCol="0" anchor="ctr"/>
          <a:lstStyle/>
          <a:p>
            <a:pPr marL="0" indent="0">
              <a:buNone/>
            </a:pPr>
            <a:r>
              <a:rPr lang="en-US" sz="2600" b="1" dirty="0">
                <a:solidFill>
                  <a:srgbClr val="1E5288"/>
                </a:solidFill>
                <a:latin typeface="Montserrat" pitchFamily="34" charset="0"/>
                <a:ea typeface="Montserrat" pitchFamily="34" charset="-122"/>
                <a:cs typeface="Montserrat" pitchFamily="34" charset="-120"/>
              </a:rPr>
              <a:t>02</a:t>
            </a:r>
            <a:endParaRPr lang="en-US" sz="2600" dirty="0"/>
          </a:p>
        </p:txBody>
      </p:sp>
      <p:sp>
        <p:nvSpPr>
          <p:cNvPr id="13" name="Text 11"/>
          <p:cNvSpPr/>
          <p:nvPr/>
        </p:nvSpPr>
        <p:spPr>
          <a:xfrm>
            <a:off x="3017520" y="3044952"/>
            <a:ext cx="1453896" cy="365760"/>
          </a:xfrm>
          <a:prstGeom prst="rect">
            <a:avLst/>
          </a:prstGeom>
          <a:noFill/>
          <a:ln/>
        </p:spPr>
        <p:txBody>
          <a:bodyPr wrap="square" lIns="0" tIns="0" rIns="0" bIns="0" rtlCol="0" anchor="ctr"/>
          <a:lstStyle/>
          <a:p>
            <a:pPr marL="0" indent="0">
              <a:buNone/>
            </a:pPr>
            <a:r>
              <a:rPr lang="en-US" sz="1600" b="1" dirty="0">
                <a:solidFill>
                  <a:srgbClr val="0C234B"/>
                </a:solidFill>
                <a:latin typeface="Montserrat" pitchFamily="34" charset="0"/>
                <a:ea typeface="Montserrat" pitchFamily="34" charset="-122"/>
                <a:cs typeface="Montserrat" pitchFamily="34" charset="-120"/>
              </a:rPr>
              <a:t>Education</a:t>
            </a:r>
            <a:endParaRPr lang="en-US" sz="1600" dirty="0"/>
          </a:p>
        </p:txBody>
      </p:sp>
      <p:sp>
        <p:nvSpPr>
          <p:cNvPr id="14" name="Text 12"/>
          <p:cNvSpPr/>
          <p:nvPr/>
        </p:nvSpPr>
        <p:spPr>
          <a:xfrm>
            <a:off x="3017520" y="3383280"/>
            <a:ext cx="1453896" cy="320040"/>
          </a:xfrm>
          <a:prstGeom prst="rect">
            <a:avLst/>
          </a:prstGeom>
          <a:noFill/>
          <a:ln/>
        </p:spPr>
        <p:txBody>
          <a:bodyPr wrap="square" lIns="0" tIns="0" rIns="0" bIns="0" rtlCol="0" anchor="ctr"/>
          <a:lstStyle/>
          <a:p>
            <a:pPr marL="0" indent="0">
              <a:buNone/>
            </a:pPr>
            <a:r>
              <a:rPr lang="en-US" sz="1200" dirty="0">
                <a:solidFill>
                  <a:srgbClr val="5B6472"/>
                </a:solidFill>
                <a:latin typeface="Montserrat" pitchFamily="34" charset="0"/>
                <a:ea typeface="Montserrat" pitchFamily="34" charset="-122"/>
                <a:cs typeface="Montserrat" pitchFamily="34" charset="-120"/>
              </a:rPr>
              <a:t>It is taken up</a:t>
            </a:r>
            <a:endParaRPr lang="en-US" sz="1200" dirty="0"/>
          </a:p>
        </p:txBody>
      </p:sp>
      <p:sp>
        <p:nvSpPr>
          <p:cNvPr id="15" name="Shape 13"/>
          <p:cNvSpPr/>
          <p:nvPr/>
        </p:nvSpPr>
        <p:spPr>
          <a:xfrm>
            <a:off x="4672584" y="3063240"/>
            <a:ext cx="310896" cy="0"/>
          </a:xfrm>
          <a:prstGeom prst="line">
            <a:avLst/>
          </a:prstGeom>
          <a:noFill/>
          <a:ln w="25400">
            <a:solidFill>
              <a:srgbClr val="0C234B"/>
            </a:solidFill>
            <a:prstDash val="solid"/>
            <a:headEnd type="none"/>
            <a:tailEnd type="triangle"/>
          </a:ln>
        </p:spPr>
        <p:txBody>
          <a:bodyPr/>
          <a:lstStyle/>
          <a:p>
            <a:endParaRPr lang="en-US"/>
          </a:p>
        </p:txBody>
      </p:sp>
      <p:sp>
        <p:nvSpPr>
          <p:cNvPr id="16" name="Shape 14"/>
          <p:cNvSpPr/>
          <p:nvPr/>
        </p:nvSpPr>
        <p:spPr>
          <a:xfrm>
            <a:off x="5020056" y="2331720"/>
            <a:ext cx="1783080" cy="1463040"/>
          </a:xfrm>
          <a:prstGeom prst="roundRect">
            <a:avLst>
              <a:gd name="adj" fmla="val 5625"/>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7" name="Shape 15"/>
          <p:cNvSpPr/>
          <p:nvPr/>
        </p:nvSpPr>
        <p:spPr>
          <a:xfrm>
            <a:off x="5020056" y="2331720"/>
            <a:ext cx="1783080" cy="109728"/>
          </a:xfrm>
          <a:prstGeom prst="rect">
            <a:avLst/>
          </a:prstGeom>
          <a:solidFill>
            <a:srgbClr val="007D84"/>
          </a:solidFill>
          <a:ln/>
        </p:spPr>
        <p:txBody>
          <a:bodyPr/>
          <a:lstStyle/>
          <a:p>
            <a:endParaRPr lang="en-US"/>
          </a:p>
        </p:txBody>
      </p:sp>
      <p:sp>
        <p:nvSpPr>
          <p:cNvPr id="18" name="Text 16"/>
          <p:cNvSpPr/>
          <p:nvPr/>
        </p:nvSpPr>
        <p:spPr>
          <a:xfrm>
            <a:off x="5184648" y="2532888"/>
            <a:ext cx="1280160" cy="457200"/>
          </a:xfrm>
          <a:prstGeom prst="rect">
            <a:avLst/>
          </a:prstGeom>
          <a:noFill/>
          <a:ln/>
        </p:spPr>
        <p:txBody>
          <a:bodyPr wrap="square" lIns="0" tIns="0" rIns="0" bIns="0" rtlCol="0" anchor="ctr"/>
          <a:lstStyle/>
          <a:p>
            <a:pPr marL="0" indent="0">
              <a:buNone/>
            </a:pPr>
            <a:r>
              <a:rPr lang="en-US" sz="2600" b="1" dirty="0">
                <a:solidFill>
                  <a:srgbClr val="007D84"/>
                </a:solidFill>
                <a:latin typeface="Montserrat" pitchFamily="34" charset="0"/>
                <a:ea typeface="Montserrat" pitchFamily="34" charset="-122"/>
                <a:cs typeface="Montserrat" pitchFamily="34" charset="-120"/>
              </a:rPr>
              <a:t>03</a:t>
            </a:r>
            <a:endParaRPr lang="en-US" sz="2600" dirty="0"/>
          </a:p>
        </p:txBody>
      </p:sp>
      <p:sp>
        <p:nvSpPr>
          <p:cNvPr id="19" name="Text 17"/>
          <p:cNvSpPr/>
          <p:nvPr/>
        </p:nvSpPr>
        <p:spPr>
          <a:xfrm>
            <a:off x="5184648" y="3044952"/>
            <a:ext cx="1453896" cy="365760"/>
          </a:xfrm>
          <a:prstGeom prst="rect">
            <a:avLst/>
          </a:prstGeom>
          <a:noFill/>
          <a:ln/>
        </p:spPr>
        <p:txBody>
          <a:bodyPr wrap="square" lIns="0" tIns="0" rIns="0" bIns="0" rtlCol="0" anchor="ctr"/>
          <a:lstStyle/>
          <a:p>
            <a:pPr marL="0" indent="0">
              <a:buNone/>
            </a:pPr>
            <a:r>
              <a:rPr lang="en-US" sz="1600" b="1" dirty="0">
                <a:solidFill>
                  <a:srgbClr val="0C234B"/>
                </a:solidFill>
                <a:latin typeface="Montserrat" pitchFamily="34" charset="0"/>
                <a:ea typeface="Montserrat" pitchFamily="34" charset="-122"/>
                <a:cs typeface="Montserrat" pitchFamily="34" charset="-120"/>
              </a:rPr>
              <a:t>Possibility</a:t>
            </a:r>
            <a:endParaRPr lang="en-US" sz="1600" dirty="0"/>
          </a:p>
        </p:txBody>
      </p:sp>
      <p:sp>
        <p:nvSpPr>
          <p:cNvPr id="20" name="Text 18"/>
          <p:cNvSpPr/>
          <p:nvPr/>
        </p:nvSpPr>
        <p:spPr>
          <a:xfrm>
            <a:off x="5184648" y="3383280"/>
            <a:ext cx="1453896" cy="320040"/>
          </a:xfrm>
          <a:prstGeom prst="rect">
            <a:avLst/>
          </a:prstGeom>
          <a:noFill/>
          <a:ln/>
        </p:spPr>
        <p:txBody>
          <a:bodyPr wrap="square" lIns="0" tIns="0" rIns="0" bIns="0" rtlCol="0" anchor="ctr"/>
          <a:lstStyle/>
          <a:p>
            <a:pPr marL="0" indent="0">
              <a:buNone/>
            </a:pPr>
            <a:r>
              <a:rPr lang="en-US" sz="1200" dirty="0">
                <a:solidFill>
                  <a:srgbClr val="5B6472"/>
                </a:solidFill>
                <a:latin typeface="Montserrat" pitchFamily="34" charset="0"/>
                <a:ea typeface="Montserrat" pitchFamily="34" charset="-122"/>
                <a:cs typeface="Montserrat" pitchFamily="34" charset="-120"/>
              </a:rPr>
              <a:t>Horizons widen</a:t>
            </a:r>
            <a:endParaRPr lang="en-US" sz="1200" dirty="0"/>
          </a:p>
        </p:txBody>
      </p:sp>
      <p:sp>
        <p:nvSpPr>
          <p:cNvPr id="21" name="Shape 19"/>
          <p:cNvSpPr/>
          <p:nvPr/>
        </p:nvSpPr>
        <p:spPr>
          <a:xfrm>
            <a:off x="6839712" y="3063240"/>
            <a:ext cx="310896" cy="0"/>
          </a:xfrm>
          <a:prstGeom prst="line">
            <a:avLst/>
          </a:prstGeom>
          <a:noFill/>
          <a:ln w="25400">
            <a:solidFill>
              <a:srgbClr val="0C234B"/>
            </a:solidFill>
            <a:prstDash val="solid"/>
            <a:headEnd type="none"/>
            <a:tailEnd type="triangle"/>
          </a:ln>
        </p:spPr>
        <p:txBody>
          <a:bodyPr/>
          <a:lstStyle/>
          <a:p>
            <a:endParaRPr lang="en-US"/>
          </a:p>
        </p:txBody>
      </p:sp>
      <p:sp>
        <p:nvSpPr>
          <p:cNvPr id="22" name="Shape 20"/>
          <p:cNvSpPr/>
          <p:nvPr/>
        </p:nvSpPr>
        <p:spPr>
          <a:xfrm>
            <a:off x="7187184" y="2331720"/>
            <a:ext cx="1783080" cy="1463040"/>
          </a:xfrm>
          <a:prstGeom prst="roundRect">
            <a:avLst>
              <a:gd name="adj" fmla="val 5625"/>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3" name="Shape 21"/>
          <p:cNvSpPr/>
          <p:nvPr/>
        </p:nvSpPr>
        <p:spPr>
          <a:xfrm>
            <a:off x="7187184" y="2331720"/>
            <a:ext cx="1783080" cy="109728"/>
          </a:xfrm>
          <a:prstGeom prst="rect">
            <a:avLst/>
          </a:prstGeom>
          <a:solidFill>
            <a:srgbClr val="AB0520"/>
          </a:solidFill>
          <a:ln/>
        </p:spPr>
        <p:txBody>
          <a:bodyPr/>
          <a:lstStyle/>
          <a:p>
            <a:endParaRPr lang="en-US"/>
          </a:p>
        </p:txBody>
      </p:sp>
      <p:sp>
        <p:nvSpPr>
          <p:cNvPr id="24" name="Text 22"/>
          <p:cNvSpPr/>
          <p:nvPr/>
        </p:nvSpPr>
        <p:spPr>
          <a:xfrm>
            <a:off x="7351776" y="2532888"/>
            <a:ext cx="1280160" cy="457200"/>
          </a:xfrm>
          <a:prstGeom prst="rect">
            <a:avLst/>
          </a:prstGeom>
          <a:noFill/>
          <a:ln/>
        </p:spPr>
        <p:txBody>
          <a:bodyPr wrap="square" lIns="0" tIns="0" rIns="0" bIns="0" rtlCol="0" anchor="ctr"/>
          <a:lstStyle/>
          <a:p>
            <a:pPr marL="0" indent="0">
              <a:buNone/>
            </a:pPr>
            <a:r>
              <a:rPr lang="en-US" sz="2600" b="1" dirty="0">
                <a:solidFill>
                  <a:srgbClr val="AB0520"/>
                </a:solidFill>
                <a:latin typeface="Montserrat" pitchFamily="34" charset="0"/>
                <a:ea typeface="Montserrat" pitchFamily="34" charset="-122"/>
                <a:cs typeface="Montserrat" pitchFamily="34" charset="-120"/>
              </a:rPr>
              <a:t>04</a:t>
            </a:r>
            <a:endParaRPr lang="en-US" sz="2600" dirty="0"/>
          </a:p>
        </p:txBody>
      </p:sp>
      <p:sp>
        <p:nvSpPr>
          <p:cNvPr id="25" name="Text 23"/>
          <p:cNvSpPr/>
          <p:nvPr/>
        </p:nvSpPr>
        <p:spPr>
          <a:xfrm>
            <a:off x="7351776" y="3044952"/>
            <a:ext cx="1453896" cy="365760"/>
          </a:xfrm>
          <a:prstGeom prst="rect">
            <a:avLst/>
          </a:prstGeom>
          <a:noFill/>
          <a:ln/>
        </p:spPr>
        <p:txBody>
          <a:bodyPr wrap="square" lIns="0" tIns="0" rIns="0" bIns="0" rtlCol="0" anchor="ctr"/>
          <a:lstStyle/>
          <a:p>
            <a:pPr marL="0" indent="0">
              <a:buNone/>
            </a:pPr>
            <a:r>
              <a:rPr lang="en-US" sz="1600" b="1" dirty="0">
                <a:solidFill>
                  <a:srgbClr val="0C234B"/>
                </a:solidFill>
                <a:latin typeface="Montserrat" pitchFamily="34" charset="0"/>
                <a:ea typeface="Montserrat" pitchFamily="34" charset="-122"/>
                <a:cs typeface="Montserrat" pitchFamily="34" charset="-120"/>
              </a:rPr>
              <a:t>Impact</a:t>
            </a:r>
            <a:endParaRPr lang="en-US" sz="1600" dirty="0"/>
          </a:p>
        </p:txBody>
      </p:sp>
      <p:sp>
        <p:nvSpPr>
          <p:cNvPr id="26" name="Text 24"/>
          <p:cNvSpPr/>
          <p:nvPr/>
        </p:nvSpPr>
        <p:spPr>
          <a:xfrm>
            <a:off x="7351776" y="3383280"/>
            <a:ext cx="1453896" cy="320040"/>
          </a:xfrm>
          <a:prstGeom prst="rect">
            <a:avLst/>
          </a:prstGeom>
          <a:noFill/>
          <a:ln/>
        </p:spPr>
        <p:txBody>
          <a:bodyPr wrap="square" lIns="0" tIns="0" rIns="0" bIns="0" rtlCol="0" anchor="ctr"/>
          <a:lstStyle/>
          <a:p>
            <a:pPr marL="0" indent="0">
              <a:buNone/>
            </a:pPr>
            <a:r>
              <a:rPr lang="en-US" sz="1200">
                <a:solidFill>
                  <a:srgbClr val="5B6472"/>
                </a:solidFill>
                <a:latin typeface="Montserrat" pitchFamily="34" charset="0"/>
                <a:ea typeface="Montserrat" pitchFamily="34" charset="-122"/>
                <a:cs typeface="Montserrat" pitchFamily="34" charset="-120"/>
              </a:rPr>
              <a:t>Generations</a:t>
            </a:r>
            <a:r>
              <a:rPr lang="en-US" sz="1200" dirty="0">
                <a:solidFill>
                  <a:srgbClr val="5B6472"/>
                </a:solidFill>
                <a:latin typeface="Montserrat" pitchFamily="34" charset="0"/>
                <a:ea typeface="Montserrat" pitchFamily="34" charset="-122"/>
                <a:cs typeface="Montserrat" pitchFamily="34" charset="-120"/>
              </a:rPr>
              <a:t> change</a:t>
            </a:r>
            <a:endParaRPr lang="en-US" sz="1200" dirty="0"/>
          </a:p>
        </p:txBody>
      </p:sp>
      <p:sp>
        <p:nvSpPr>
          <p:cNvPr id="27" name="Text 25"/>
          <p:cNvSpPr/>
          <p:nvPr/>
        </p:nvSpPr>
        <p:spPr>
          <a:xfrm>
            <a:off x="685800" y="4160520"/>
            <a:ext cx="7772400" cy="365760"/>
          </a:xfrm>
          <a:prstGeom prst="rect">
            <a:avLst/>
          </a:prstGeom>
          <a:noFill/>
          <a:ln/>
        </p:spPr>
        <p:txBody>
          <a:bodyPr wrap="square" rtlCol="0" anchor="ctr"/>
          <a:lstStyle/>
          <a:p>
            <a:pPr marL="0" indent="0" algn="ctr">
              <a:buNone/>
            </a:pPr>
            <a:r>
              <a:rPr lang="en-US" sz="1500" i="1" dirty="0">
                <a:solidFill>
                  <a:srgbClr val="0C234B"/>
                </a:solidFill>
                <a:latin typeface="EB Garamond" pitchFamily="34" charset="0"/>
                <a:ea typeface="EB Garamond" pitchFamily="34" charset="-122"/>
                <a:cs typeface="EB Garamond" pitchFamily="34" charset="-120"/>
              </a:rPr>
              <a:t>A pathway changed my family’s story. </a:t>
            </a:r>
          </a:p>
          <a:p>
            <a:pPr marL="0" indent="0" algn="ctr">
              <a:buNone/>
            </a:pPr>
            <a:r>
              <a:rPr lang="en-US" sz="1500" i="1" dirty="0">
                <a:solidFill>
                  <a:srgbClr val="0C234B"/>
                </a:solidFill>
                <a:latin typeface="EB Garamond" pitchFamily="34" charset="0"/>
                <a:ea typeface="EB Garamond" pitchFamily="34" charset="-122"/>
                <a:cs typeface="EB Garamond" pitchFamily="34" charset="-120"/>
              </a:rPr>
              <a:t>The University of Arizona can build thousands more, on purpose &amp; at-scale..</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365760"/>
            <a:ext cx="8046720" cy="822960"/>
          </a:xfrm>
          <a:prstGeom prst="rect">
            <a:avLst/>
          </a:prstGeom>
          <a:noFill/>
          <a:ln/>
        </p:spPr>
        <p:txBody>
          <a:bodyPr wrap="square" lIns="0" tIns="0" rIns="0" bIns="0" rtlCol="0"/>
          <a:lstStyle/>
          <a:p>
            <a:pPr marL="0" indent="0" algn="l">
              <a:buNone/>
            </a:pPr>
            <a:r>
              <a:rPr lang="en-US" sz="3200" b="1" dirty="0">
                <a:solidFill>
                  <a:srgbClr val="0C234B"/>
                </a:solidFill>
                <a:latin typeface="Montserrat" pitchFamily="34" charset="0"/>
                <a:ea typeface="Montserrat" pitchFamily="34" charset="-122"/>
                <a:cs typeface="Montserrat" pitchFamily="34" charset="-120"/>
              </a:rPr>
              <a:t>This Moment at University of Arizona</a:t>
            </a:r>
            <a:endParaRPr lang="en-US" sz="3200" dirty="0"/>
          </a:p>
        </p:txBody>
      </p:sp>
      <p:sp>
        <p:nvSpPr>
          <p:cNvPr id="3" name="Text 1"/>
          <p:cNvSpPr/>
          <p:nvPr/>
        </p:nvSpPr>
        <p:spPr>
          <a:xfrm>
            <a:off x="548640" y="1188720"/>
            <a:ext cx="8046720" cy="365760"/>
          </a:xfrm>
          <a:prstGeom prst="rect">
            <a:avLst/>
          </a:prstGeom>
          <a:noFill/>
          <a:ln/>
        </p:spPr>
        <p:txBody>
          <a:bodyPr wrap="square" rtlCol="0" anchor="ctr"/>
          <a:lstStyle/>
          <a:p>
            <a:pPr marL="0" indent="0">
              <a:buNone/>
            </a:pPr>
            <a:r>
              <a:rPr lang="en-US" sz="1600" dirty="0">
                <a:solidFill>
                  <a:srgbClr val="5B6472"/>
                </a:solidFill>
                <a:latin typeface="EB Garamond" pitchFamily="34" charset="0"/>
                <a:ea typeface="EB Garamond" pitchFamily="34" charset="-122"/>
                <a:cs typeface="EB Garamond" pitchFamily="34" charset="-120"/>
              </a:rPr>
              <a:t>The role is integration. The larger opportunity is to build a future-focused pathway system.</a:t>
            </a:r>
            <a:endParaRPr lang="en-US" sz="1600" dirty="0"/>
          </a:p>
        </p:txBody>
      </p:sp>
      <p:sp>
        <p:nvSpPr>
          <p:cNvPr id="4" name="Shape 2"/>
          <p:cNvSpPr/>
          <p:nvPr/>
        </p:nvSpPr>
        <p:spPr>
          <a:xfrm flipV="1">
            <a:off x="4572000" y="1856232"/>
            <a:ext cx="0" cy="1115568"/>
          </a:xfrm>
          <a:prstGeom prst="line">
            <a:avLst/>
          </a:prstGeom>
          <a:noFill/>
          <a:ln w="19050">
            <a:solidFill>
              <a:srgbClr val="9AA6B2"/>
            </a:solidFill>
            <a:prstDash val="solid"/>
            <a:headEnd type="none"/>
            <a:tailEnd type="none"/>
          </a:ln>
        </p:spPr>
        <p:txBody>
          <a:bodyPr/>
          <a:lstStyle/>
          <a:p>
            <a:endParaRPr lang="en-US"/>
          </a:p>
        </p:txBody>
      </p:sp>
      <p:sp>
        <p:nvSpPr>
          <p:cNvPr id="5" name="Shape 3"/>
          <p:cNvSpPr/>
          <p:nvPr/>
        </p:nvSpPr>
        <p:spPr>
          <a:xfrm flipH="1" flipV="1">
            <a:off x="1600200" y="2249424"/>
            <a:ext cx="2971800" cy="722376"/>
          </a:xfrm>
          <a:prstGeom prst="line">
            <a:avLst/>
          </a:prstGeom>
          <a:noFill/>
          <a:ln w="19050">
            <a:solidFill>
              <a:srgbClr val="9AA6B2"/>
            </a:solidFill>
            <a:prstDash val="solid"/>
            <a:headEnd type="none"/>
            <a:tailEnd type="none"/>
          </a:ln>
        </p:spPr>
        <p:txBody>
          <a:bodyPr/>
          <a:lstStyle/>
          <a:p>
            <a:endParaRPr lang="en-US"/>
          </a:p>
        </p:txBody>
      </p:sp>
      <p:sp>
        <p:nvSpPr>
          <p:cNvPr id="6" name="Shape 4"/>
          <p:cNvSpPr/>
          <p:nvPr/>
        </p:nvSpPr>
        <p:spPr>
          <a:xfrm flipV="1">
            <a:off x="4572000" y="2249424"/>
            <a:ext cx="2971800" cy="722376"/>
          </a:xfrm>
          <a:prstGeom prst="line">
            <a:avLst/>
          </a:prstGeom>
          <a:noFill/>
          <a:ln w="19050">
            <a:solidFill>
              <a:srgbClr val="9AA6B2"/>
            </a:solidFill>
            <a:prstDash val="solid"/>
            <a:headEnd type="none"/>
            <a:tailEnd type="none"/>
          </a:ln>
        </p:spPr>
        <p:txBody>
          <a:bodyPr/>
          <a:lstStyle/>
          <a:p>
            <a:endParaRPr lang="en-US"/>
          </a:p>
        </p:txBody>
      </p:sp>
      <p:sp>
        <p:nvSpPr>
          <p:cNvPr id="7" name="Shape 5"/>
          <p:cNvSpPr/>
          <p:nvPr/>
        </p:nvSpPr>
        <p:spPr>
          <a:xfrm flipH="1">
            <a:off x="1965960" y="2971800"/>
            <a:ext cx="2606040" cy="1197864"/>
          </a:xfrm>
          <a:prstGeom prst="line">
            <a:avLst/>
          </a:prstGeom>
          <a:noFill/>
          <a:ln w="19050">
            <a:solidFill>
              <a:srgbClr val="9AA6B2"/>
            </a:solidFill>
            <a:prstDash val="solid"/>
            <a:headEnd type="none"/>
            <a:tailEnd type="none"/>
          </a:ln>
        </p:spPr>
        <p:txBody>
          <a:bodyPr/>
          <a:lstStyle/>
          <a:p>
            <a:endParaRPr lang="en-US"/>
          </a:p>
        </p:txBody>
      </p:sp>
      <p:sp>
        <p:nvSpPr>
          <p:cNvPr id="8" name="Shape 6"/>
          <p:cNvSpPr/>
          <p:nvPr/>
        </p:nvSpPr>
        <p:spPr>
          <a:xfrm>
            <a:off x="4572000" y="2971800"/>
            <a:ext cx="2743200" cy="1197864"/>
          </a:xfrm>
          <a:prstGeom prst="line">
            <a:avLst/>
          </a:prstGeom>
          <a:noFill/>
          <a:ln w="19050">
            <a:solidFill>
              <a:srgbClr val="9AA6B2"/>
            </a:solidFill>
            <a:prstDash val="solid"/>
            <a:headEnd type="none"/>
            <a:tailEnd type="none"/>
          </a:ln>
        </p:spPr>
        <p:txBody>
          <a:bodyPr/>
          <a:lstStyle/>
          <a:p>
            <a:endParaRPr lang="en-US"/>
          </a:p>
        </p:txBody>
      </p:sp>
      <p:sp>
        <p:nvSpPr>
          <p:cNvPr id="9" name="Shape 7"/>
          <p:cNvSpPr/>
          <p:nvPr/>
        </p:nvSpPr>
        <p:spPr>
          <a:xfrm>
            <a:off x="3566160" y="2514600"/>
            <a:ext cx="2011680" cy="914400"/>
          </a:xfrm>
          <a:prstGeom prst="roundRect">
            <a:avLst>
              <a:gd name="adj" fmla="val 10000"/>
            </a:avLst>
          </a:prstGeom>
          <a:solidFill>
            <a:srgbClr val="0C234B"/>
          </a:solidFill>
          <a:ln/>
          <a:effectLst>
            <a:outerShdw blurRad="88900" dist="38100" dir="8100000" algn="bl" rotWithShape="0">
              <a:srgbClr val="0C234B">
                <a:alpha val="18000"/>
              </a:srgbClr>
            </a:outerShdw>
          </a:effectLst>
        </p:spPr>
        <p:txBody>
          <a:bodyPr/>
          <a:lstStyle/>
          <a:p>
            <a:endParaRPr lang="en-US"/>
          </a:p>
        </p:txBody>
      </p:sp>
      <p:sp>
        <p:nvSpPr>
          <p:cNvPr id="10" name="Text 8"/>
          <p:cNvSpPr/>
          <p:nvPr/>
        </p:nvSpPr>
        <p:spPr>
          <a:xfrm>
            <a:off x="3657600" y="2514600"/>
            <a:ext cx="1828800" cy="914400"/>
          </a:xfrm>
          <a:prstGeom prst="rect">
            <a:avLst/>
          </a:prstGeom>
          <a:noFill/>
          <a:ln/>
        </p:spPr>
        <p:txBody>
          <a:bodyPr wrap="square" lIns="0" tIns="0" rIns="0" bIns="0" rtlCol="0" anchor="ctr"/>
          <a:lstStyle/>
          <a:p>
            <a:pPr marL="0" indent="0" algn="ctr">
              <a:buNone/>
            </a:pPr>
            <a:r>
              <a:rPr lang="en-US" sz="1250" b="1" dirty="0">
                <a:solidFill>
                  <a:srgbClr val="FFFFFF"/>
                </a:solidFill>
                <a:latin typeface="Montserrat" pitchFamily="34" charset="0"/>
                <a:ea typeface="Montserrat" pitchFamily="34" charset="-122"/>
                <a:cs typeface="Montserrat" pitchFamily="34" charset="-120"/>
              </a:rPr>
              <a:t>Future-Focused Pathway System</a:t>
            </a:r>
            <a:endParaRPr lang="en-US" sz="1250" dirty="0"/>
          </a:p>
        </p:txBody>
      </p:sp>
      <p:sp>
        <p:nvSpPr>
          <p:cNvPr id="11" name="Shape 9"/>
          <p:cNvSpPr/>
          <p:nvPr/>
        </p:nvSpPr>
        <p:spPr>
          <a:xfrm>
            <a:off x="3383280" y="1572768"/>
            <a:ext cx="2377440" cy="566928"/>
          </a:xfrm>
          <a:prstGeom prst="roundRect">
            <a:avLst>
              <a:gd name="adj" fmla="val 12903"/>
            </a:avLst>
          </a:prstGeom>
          <a:solidFill>
            <a:srgbClr val="FFFFFF"/>
          </a:solidFill>
          <a:ln w="22225">
            <a:solidFill>
              <a:srgbClr val="1E5288"/>
            </a:solidFill>
            <a:prstDash val="solid"/>
          </a:ln>
        </p:spPr>
        <p:txBody>
          <a:bodyPr/>
          <a:lstStyle/>
          <a:p>
            <a:endParaRPr lang="en-US"/>
          </a:p>
        </p:txBody>
      </p:sp>
      <p:sp>
        <p:nvSpPr>
          <p:cNvPr id="12" name="Shape 10"/>
          <p:cNvSpPr/>
          <p:nvPr/>
        </p:nvSpPr>
        <p:spPr>
          <a:xfrm>
            <a:off x="3383280" y="1572768"/>
            <a:ext cx="91440" cy="566928"/>
          </a:xfrm>
          <a:prstGeom prst="rect">
            <a:avLst/>
          </a:prstGeom>
          <a:solidFill>
            <a:srgbClr val="1E5288"/>
          </a:solidFill>
          <a:ln/>
        </p:spPr>
        <p:txBody>
          <a:bodyPr/>
          <a:lstStyle/>
          <a:p>
            <a:endParaRPr lang="en-US"/>
          </a:p>
        </p:txBody>
      </p:sp>
      <p:sp>
        <p:nvSpPr>
          <p:cNvPr id="13" name="Text 11"/>
          <p:cNvSpPr/>
          <p:nvPr/>
        </p:nvSpPr>
        <p:spPr>
          <a:xfrm>
            <a:off x="3547872" y="1572768"/>
            <a:ext cx="2121408" cy="566928"/>
          </a:xfrm>
          <a:prstGeom prst="rect">
            <a:avLst/>
          </a:prstGeom>
          <a:noFill/>
          <a:ln/>
        </p:spPr>
        <p:txBody>
          <a:bodyPr wrap="square" lIns="0" tIns="0" rIns="0" bIns="0" rtlCol="0" anchor="ctr"/>
          <a:lstStyle/>
          <a:p>
            <a:pPr marL="0" indent="0" algn="l">
              <a:buNone/>
            </a:pPr>
            <a:r>
              <a:rPr lang="en-US" sz="1250" b="1" dirty="0">
                <a:solidFill>
                  <a:srgbClr val="0C234B"/>
                </a:solidFill>
                <a:latin typeface="Montserrat" pitchFamily="34" charset="0"/>
                <a:ea typeface="Montserrat" pitchFamily="34" charset="-122"/>
                <a:cs typeface="Montserrat" pitchFamily="34" charset="-120"/>
              </a:rPr>
              <a:t>Arizona Online</a:t>
            </a:r>
            <a:endParaRPr lang="en-US" sz="1250" dirty="0"/>
          </a:p>
        </p:txBody>
      </p:sp>
      <p:sp>
        <p:nvSpPr>
          <p:cNvPr id="14" name="Shape 12"/>
          <p:cNvSpPr/>
          <p:nvPr/>
        </p:nvSpPr>
        <p:spPr>
          <a:xfrm>
            <a:off x="502920" y="1965960"/>
            <a:ext cx="2194560" cy="566928"/>
          </a:xfrm>
          <a:prstGeom prst="roundRect">
            <a:avLst>
              <a:gd name="adj" fmla="val 12903"/>
            </a:avLst>
          </a:prstGeom>
          <a:solidFill>
            <a:srgbClr val="FFFFFF"/>
          </a:solidFill>
          <a:ln w="22225">
            <a:solidFill>
              <a:srgbClr val="378DBD"/>
            </a:solidFill>
            <a:prstDash val="solid"/>
          </a:ln>
        </p:spPr>
        <p:txBody>
          <a:bodyPr/>
          <a:lstStyle/>
          <a:p>
            <a:endParaRPr lang="en-US"/>
          </a:p>
        </p:txBody>
      </p:sp>
      <p:sp>
        <p:nvSpPr>
          <p:cNvPr id="15" name="Shape 13"/>
          <p:cNvSpPr/>
          <p:nvPr/>
        </p:nvSpPr>
        <p:spPr>
          <a:xfrm>
            <a:off x="502920" y="1965960"/>
            <a:ext cx="91440" cy="566928"/>
          </a:xfrm>
          <a:prstGeom prst="rect">
            <a:avLst/>
          </a:prstGeom>
          <a:solidFill>
            <a:srgbClr val="378DBD"/>
          </a:solidFill>
          <a:ln/>
        </p:spPr>
        <p:txBody>
          <a:bodyPr/>
          <a:lstStyle/>
          <a:p>
            <a:endParaRPr lang="en-US"/>
          </a:p>
        </p:txBody>
      </p:sp>
      <p:sp>
        <p:nvSpPr>
          <p:cNvPr id="16" name="Text 14"/>
          <p:cNvSpPr/>
          <p:nvPr/>
        </p:nvSpPr>
        <p:spPr>
          <a:xfrm>
            <a:off x="667512" y="1965960"/>
            <a:ext cx="1938528" cy="566928"/>
          </a:xfrm>
          <a:prstGeom prst="rect">
            <a:avLst/>
          </a:prstGeom>
          <a:noFill/>
          <a:ln/>
        </p:spPr>
        <p:txBody>
          <a:bodyPr wrap="square" lIns="0" tIns="0" rIns="0" bIns="0" rtlCol="0" anchor="ctr"/>
          <a:lstStyle/>
          <a:p>
            <a:pPr marL="0" indent="0" algn="l">
              <a:buNone/>
            </a:pPr>
            <a:r>
              <a:rPr lang="en-US" sz="1250" b="1" dirty="0">
                <a:solidFill>
                  <a:srgbClr val="0C234B"/>
                </a:solidFill>
                <a:latin typeface="Montserrat" pitchFamily="34" charset="0"/>
                <a:ea typeface="Montserrat" pitchFamily="34" charset="-122"/>
                <a:cs typeface="Montserrat" pitchFamily="34" charset="-120"/>
              </a:rPr>
              <a:t>UAGC</a:t>
            </a:r>
            <a:endParaRPr lang="en-US" sz="1250" dirty="0"/>
          </a:p>
        </p:txBody>
      </p:sp>
      <p:sp>
        <p:nvSpPr>
          <p:cNvPr id="17" name="Shape 15"/>
          <p:cNvSpPr/>
          <p:nvPr/>
        </p:nvSpPr>
        <p:spPr>
          <a:xfrm>
            <a:off x="6446520" y="1965960"/>
            <a:ext cx="2194560" cy="566928"/>
          </a:xfrm>
          <a:prstGeom prst="roundRect">
            <a:avLst>
              <a:gd name="adj" fmla="val 12903"/>
            </a:avLst>
          </a:prstGeom>
          <a:solidFill>
            <a:srgbClr val="FFFFFF"/>
          </a:solidFill>
          <a:ln w="22225">
            <a:solidFill>
              <a:srgbClr val="007D84"/>
            </a:solidFill>
            <a:prstDash val="solid"/>
          </a:ln>
        </p:spPr>
        <p:txBody>
          <a:bodyPr/>
          <a:lstStyle/>
          <a:p>
            <a:endParaRPr lang="en-US"/>
          </a:p>
        </p:txBody>
      </p:sp>
      <p:sp>
        <p:nvSpPr>
          <p:cNvPr id="18" name="Shape 16"/>
          <p:cNvSpPr/>
          <p:nvPr/>
        </p:nvSpPr>
        <p:spPr>
          <a:xfrm>
            <a:off x="6446520" y="1965960"/>
            <a:ext cx="91440" cy="566928"/>
          </a:xfrm>
          <a:prstGeom prst="rect">
            <a:avLst/>
          </a:prstGeom>
          <a:solidFill>
            <a:srgbClr val="007D84"/>
          </a:solidFill>
          <a:ln/>
        </p:spPr>
        <p:txBody>
          <a:bodyPr/>
          <a:lstStyle/>
          <a:p>
            <a:endParaRPr lang="en-US"/>
          </a:p>
        </p:txBody>
      </p:sp>
      <p:sp>
        <p:nvSpPr>
          <p:cNvPr id="19" name="Text 17"/>
          <p:cNvSpPr/>
          <p:nvPr/>
        </p:nvSpPr>
        <p:spPr>
          <a:xfrm>
            <a:off x="6611112" y="1965960"/>
            <a:ext cx="1938528" cy="566928"/>
          </a:xfrm>
          <a:prstGeom prst="rect">
            <a:avLst/>
          </a:prstGeom>
          <a:noFill/>
          <a:ln/>
        </p:spPr>
        <p:txBody>
          <a:bodyPr wrap="square" lIns="0" tIns="0" rIns="0" bIns="0" rtlCol="0" anchor="ctr"/>
          <a:lstStyle/>
          <a:p>
            <a:pPr marL="0" indent="0" algn="l">
              <a:buNone/>
            </a:pPr>
            <a:r>
              <a:rPr lang="en-US" sz="1250" b="1" dirty="0">
                <a:solidFill>
                  <a:srgbClr val="0C234B"/>
                </a:solidFill>
                <a:latin typeface="Montserrat" pitchFamily="34" charset="0"/>
                <a:ea typeface="Montserrat" pitchFamily="34" charset="-122"/>
                <a:cs typeface="Montserrat" pitchFamily="34" charset="-120"/>
              </a:rPr>
              <a:t>Research</a:t>
            </a:r>
            <a:endParaRPr lang="en-US" sz="1250" dirty="0"/>
          </a:p>
        </p:txBody>
      </p:sp>
      <p:sp>
        <p:nvSpPr>
          <p:cNvPr id="20" name="Shape 18"/>
          <p:cNvSpPr/>
          <p:nvPr/>
        </p:nvSpPr>
        <p:spPr>
          <a:xfrm>
            <a:off x="777240" y="3886200"/>
            <a:ext cx="2377440" cy="566928"/>
          </a:xfrm>
          <a:prstGeom prst="roundRect">
            <a:avLst>
              <a:gd name="adj" fmla="val 12903"/>
            </a:avLst>
          </a:prstGeom>
          <a:solidFill>
            <a:srgbClr val="FFFFFF"/>
          </a:solidFill>
          <a:ln w="22225">
            <a:solidFill>
              <a:srgbClr val="A95C42"/>
            </a:solidFill>
            <a:prstDash val="solid"/>
          </a:ln>
        </p:spPr>
        <p:txBody>
          <a:bodyPr/>
          <a:lstStyle/>
          <a:p>
            <a:endParaRPr lang="en-US"/>
          </a:p>
        </p:txBody>
      </p:sp>
      <p:sp>
        <p:nvSpPr>
          <p:cNvPr id="21" name="Shape 19"/>
          <p:cNvSpPr/>
          <p:nvPr/>
        </p:nvSpPr>
        <p:spPr>
          <a:xfrm>
            <a:off x="777240" y="3886200"/>
            <a:ext cx="91440" cy="566928"/>
          </a:xfrm>
          <a:prstGeom prst="rect">
            <a:avLst/>
          </a:prstGeom>
          <a:solidFill>
            <a:srgbClr val="A95C42"/>
          </a:solidFill>
          <a:ln/>
        </p:spPr>
        <p:txBody>
          <a:bodyPr/>
          <a:lstStyle/>
          <a:p>
            <a:endParaRPr lang="en-US"/>
          </a:p>
        </p:txBody>
      </p:sp>
      <p:sp>
        <p:nvSpPr>
          <p:cNvPr id="22" name="Text 20"/>
          <p:cNvSpPr/>
          <p:nvPr/>
        </p:nvSpPr>
        <p:spPr>
          <a:xfrm>
            <a:off x="941832" y="3886200"/>
            <a:ext cx="2121408" cy="566928"/>
          </a:xfrm>
          <a:prstGeom prst="rect">
            <a:avLst/>
          </a:prstGeom>
          <a:noFill/>
          <a:ln/>
        </p:spPr>
        <p:txBody>
          <a:bodyPr wrap="square" lIns="0" tIns="0" rIns="0" bIns="0" rtlCol="0" anchor="ctr"/>
          <a:lstStyle/>
          <a:p>
            <a:pPr marL="0" indent="0" algn="l">
              <a:buNone/>
            </a:pPr>
            <a:r>
              <a:rPr lang="en-US" sz="1250" b="1" dirty="0">
                <a:solidFill>
                  <a:srgbClr val="0C234B"/>
                </a:solidFill>
                <a:latin typeface="Montserrat" pitchFamily="34" charset="0"/>
                <a:ea typeface="Montserrat" pitchFamily="34" charset="-122"/>
                <a:cs typeface="Montserrat" pitchFamily="34" charset="-120"/>
              </a:rPr>
              <a:t>HSI / Land Grant</a:t>
            </a:r>
            <a:endParaRPr lang="en-US" sz="1250" dirty="0"/>
          </a:p>
        </p:txBody>
      </p:sp>
      <p:sp>
        <p:nvSpPr>
          <p:cNvPr id="23" name="Shape 21"/>
          <p:cNvSpPr/>
          <p:nvPr/>
        </p:nvSpPr>
        <p:spPr>
          <a:xfrm>
            <a:off x="5989320" y="3886200"/>
            <a:ext cx="2651760" cy="566928"/>
          </a:xfrm>
          <a:prstGeom prst="roundRect">
            <a:avLst>
              <a:gd name="adj" fmla="val 12903"/>
            </a:avLst>
          </a:prstGeom>
          <a:solidFill>
            <a:srgbClr val="FFFFFF"/>
          </a:solidFill>
          <a:ln w="22225">
            <a:solidFill>
              <a:srgbClr val="AB0520"/>
            </a:solidFill>
            <a:prstDash val="solid"/>
          </a:ln>
        </p:spPr>
        <p:txBody>
          <a:bodyPr/>
          <a:lstStyle/>
          <a:p>
            <a:endParaRPr lang="en-US"/>
          </a:p>
        </p:txBody>
      </p:sp>
      <p:sp>
        <p:nvSpPr>
          <p:cNvPr id="24" name="Shape 22"/>
          <p:cNvSpPr/>
          <p:nvPr/>
        </p:nvSpPr>
        <p:spPr>
          <a:xfrm>
            <a:off x="5989320" y="3886200"/>
            <a:ext cx="91440" cy="566928"/>
          </a:xfrm>
          <a:prstGeom prst="rect">
            <a:avLst/>
          </a:prstGeom>
          <a:solidFill>
            <a:srgbClr val="AB0520"/>
          </a:solidFill>
          <a:ln/>
        </p:spPr>
        <p:txBody>
          <a:bodyPr/>
          <a:lstStyle/>
          <a:p>
            <a:endParaRPr lang="en-US"/>
          </a:p>
        </p:txBody>
      </p:sp>
      <p:sp>
        <p:nvSpPr>
          <p:cNvPr id="25" name="Text 23"/>
          <p:cNvSpPr/>
          <p:nvPr/>
        </p:nvSpPr>
        <p:spPr>
          <a:xfrm>
            <a:off x="6153912" y="3886200"/>
            <a:ext cx="2395728" cy="566928"/>
          </a:xfrm>
          <a:prstGeom prst="rect">
            <a:avLst/>
          </a:prstGeom>
          <a:noFill/>
          <a:ln/>
        </p:spPr>
        <p:txBody>
          <a:bodyPr wrap="square" lIns="0" tIns="0" rIns="0" bIns="0" rtlCol="0" anchor="ctr"/>
          <a:lstStyle/>
          <a:p>
            <a:pPr marL="0" indent="0" algn="l">
              <a:buNone/>
            </a:pPr>
            <a:r>
              <a:rPr lang="en-US" sz="1250" b="1" dirty="0">
                <a:solidFill>
                  <a:srgbClr val="0C234B"/>
                </a:solidFill>
                <a:latin typeface="Montserrat" pitchFamily="34" charset="0"/>
                <a:ea typeface="Montserrat" pitchFamily="34" charset="-122"/>
                <a:cs typeface="Montserrat" pitchFamily="34" charset="-120"/>
              </a:rPr>
              <a:t>Community &amp; Tribal Partnerships</a:t>
            </a:r>
            <a:endParaRPr lang="en-US" sz="1250" dirty="0"/>
          </a:p>
        </p:txBody>
      </p:sp>
      <p:sp>
        <p:nvSpPr>
          <p:cNvPr id="26" name="TextBox 25">
            <a:extLst>
              <a:ext uri="{FF2B5EF4-FFF2-40B4-BE49-F238E27FC236}">
                <a16:creationId xmlns:a16="http://schemas.microsoft.com/office/drawing/2014/main" id="{58960A2E-3112-91FA-5D14-A40031E77867}"/>
              </a:ext>
            </a:extLst>
          </p:cNvPr>
          <p:cNvSpPr txBox="1"/>
          <p:nvPr/>
        </p:nvSpPr>
        <p:spPr>
          <a:xfrm>
            <a:off x="3566160" y="4626864"/>
            <a:ext cx="1797287" cy="323165"/>
          </a:xfrm>
          <a:prstGeom prst="rect">
            <a:avLst/>
          </a:prstGeom>
          <a:noFill/>
        </p:spPr>
        <p:txBody>
          <a:bodyPr wrap="none" rtlCol="0">
            <a:spAutoFit/>
          </a:bodyPr>
          <a:lstStyle/>
          <a:p>
            <a:r>
              <a:rPr lang="en-US" sz="1500" i="1" dirty="0">
                <a:solidFill>
                  <a:srgbClr val="0C234B"/>
                </a:solidFill>
                <a:latin typeface="EB Garamond" pitchFamily="34" charset="0"/>
                <a:ea typeface="EB Garamond" pitchFamily="34" charset="-122"/>
              </a:rPr>
              <a:t>moment </a:t>
            </a:r>
            <a:r>
              <a:rPr lang="en-US" sz="1500" i="1" dirty="0">
                <a:solidFill>
                  <a:srgbClr val="0C234B"/>
                </a:solidFill>
                <a:latin typeface="EB Garamond" pitchFamily="34" charset="0"/>
                <a:ea typeface="EB Garamond" pitchFamily="34" charset="-122"/>
                <a:sym typeface="Wingdings" panose="05000000000000000000" pitchFamily="2" charset="2"/>
              </a:rPr>
              <a:t> movement</a:t>
            </a:r>
            <a:endParaRPr lang="en-US" sz="1500" i="1" dirty="0">
              <a:solidFill>
                <a:srgbClr val="0C234B"/>
              </a:solidFill>
              <a:latin typeface="EB Garamond" pitchFamily="34" charset="0"/>
              <a:ea typeface="EB Garamond"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365760"/>
            <a:ext cx="8046720" cy="822960"/>
          </a:xfrm>
          <a:prstGeom prst="rect">
            <a:avLst/>
          </a:prstGeom>
          <a:noFill/>
          <a:ln/>
        </p:spPr>
        <p:txBody>
          <a:bodyPr wrap="square" lIns="0" tIns="0" rIns="0" bIns="0" rtlCol="0" anchor="ctr"/>
          <a:lstStyle/>
          <a:p>
            <a:pPr marL="0" indent="0" algn="l">
              <a:buNone/>
            </a:pPr>
            <a:r>
              <a:rPr lang="en-US" sz="3200" b="1" dirty="0">
                <a:solidFill>
                  <a:srgbClr val="FFFFFF"/>
                </a:solidFill>
                <a:latin typeface="Montserrat" pitchFamily="34" charset="0"/>
                <a:ea typeface="Montserrat" pitchFamily="34" charset="-122"/>
                <a:cs typeface="Montserrat" pitchFamily="34" charset="-120"/>
              </a:rPr>
              <a:t>The Strategic Thesis</a:t>
            </a:r>
            <a:endParaRPr lang="en-US" sz="3200" dirty="0"/>
          </a:p>
        </p:txBody>
      </p:sp>
      <p:sp>
        <p:nvSpPr>
          <p:cNvPr id="3" name="Text 1"/>
          <p:cNvSpPr/>
          <p:nvPr/>
        </p:nvSpPr>
        <p:spPr>
          <a:xfrm>
            <a:off x="548640" y="1207008"/>
            <a:ext cx="8046720" cy="274320"/>
          </a:xfrm>
          <a:prstGeom prst="rect">
            <a:avLst/>
          </a:prstGeom>
          <a:noFill/>
          <a:ln/>
        </p:spPr>
        <p:txBody>
          <a:bodyPr wrap="square" lIns="0" tIns="0" rIns="0" bIns="0" rtlCol="0" anchor="ctr"/>
          <a:lstStyle/>
          <a:p>
            <a:pPr marL="0" indent="0" algn="l">
              <a:buNone/>
            </a:pPr>
            <a:r>
              <a:rPr lang="en-US" sz="1100" b="1" kern="0" spc="300" dirty="0">
                <a:solidFill>
                  <a:srgbClr val="81D3EB"/>
                </a:solidFill>
                <a:latin typeface="Oswald" pitchFamily="34" charset="0"/>
                <a:ea typeface="Oswald" pitchFamily="34" charset="-122"/>
                <a:cs typeface="Oswald" pitchFamily="34" charset="-120"/>
              </a:rPr>
              <a:t>ONLINE IS NOT A DELIVERY MODE - IT IS CONNECTIVE TISSUE</a:t>
            </a:r>
            <a:endParaRPr lang="en-US" sz="1100" dirty="0"/>
          </a:p>
        </p:txBody>
      </p:sp>
      <p:sp>
        <p:nvSpPr>
          <p:cNvPr id="4" name="Shape 2"/>
          <p:cNvSpPr/>
          <p:nvPr/>
        </p:nvSpPr>
        <p:spPr>
          <a:xfrm>
            <a:off x="365760" y="2766060"/>
            <a:ext cx="8412480" cy="0"/>
          </a:xfrm>
          <a:prstGeom prst="line">
            <a:avLst/>
          </a:prstGeom>
          <a:noFill/>
          <a:ln w="38100">
            <a:solidFill>
              <a:srgbClr val="26406B"/>
            </a:solidFill>
            <a:prstDash val="solid"/>
            <a:headEnd type="none"/>
            <a:tailEnd type="none"/>
          </a:ln>
        </p:spPr>
        <p:txBody>
          <a:bodyPr/>
          <a:lstStyle/>
          <a:p>
            <a:endParaRPr lang="en-US"/>
          </a:p>
        </p:txBody>
      </p:sp>
      <p:sp>
        <p:nvSpPr>
          <p:cNvPr id="5" name="Shape 3"/>
          <p:cNvSpPr/>
          <p:nvPr/>
        </p:nvSpPr>
        <p:spPr>
          <a:xfrm>
            <a:off x="365760" y="2331720"/>
            <a:ext cx="1572768" cy="868680"/>
          </a:xfrm>
          <a:prstGeom prst="roundRect">
            <a:avLst>
              <a:gd name="adj" fmla="val 10526"/>
            </a:avLst>
          </a:prstGeom>
          <a:solidFill>
            <a:srgbClr val="10294F"/>
          </a:solidFill>
          <a:ln w="22225">
            <a:solidFill>
              <a:srgbClr val="378DBD"/>
            </a:solidFill>
            <a:prstDash val="solid"/>
          </a:ln>
        </p:spPr>
        <p:txBody>
          <a:bodyPr/>
          <a:lstStyle/>
          <a:p>
            <a:endParaRPr lang="en-US"/>
          </a:p>
        </p:txBody>
      </p:sp>
      <p:sp>
        <p:nvSpPr>
          <p:cNvPr id="6" name="Shape 4"/>
          <p:cNvSpPr/>
          <p:nvPr/>
        </p:nvSpPr>
        <p:spPr>
          <a:xfrm>
            <a:off x="1024128" y="2203704"/>
            <a:ext cx="256032" cy="256032"/>
          </a:xfrm>
          <a:prstGeom prst="ellipse">
            <a:avLst/>
          </a:prstGeom>
          <a:solidFill>
            <a:srgbClr val="378DBD"/>
          </a:solidFill>
          <a:ln w="25400">
            <a:solidFill>
              <a:srgbClr val="0C234B"/>
            </a:solidFill>
            <a:prstDash val="solid"/>
          </a:ln>
        </p:spPr>
        <p:txBody>
          <a:bodyPr/>
          <a:lstStyle/>
          <a:p>
            <a:endParaRPr lang="en-US"/>
          </a:p>
        </p:txBody>
      </p:sp>
      <p:sp>
        <p:nvSpPr>
          <p:cNvPr id="7" name="Text 5"/>
          <p:cNvSpPr/>
          <p:nvPr/>
        </p:nvSpPr>
        <p:spPr>
          <a:xfrm>
            <a:off x="438912" y="2331720"/>
            <a:ext cx="1426464" cy="868680"/>
          </a:xfrm>
          <a:prstGeom prst="rect">
            <a:avLst/>
          </a:prstGeom>
          <a:noFill/>
          <a:ln/>
        </p:spPr>
        <p:txBody>
          <a:bodyPr wrap="square" lIns="0" tIns="0" rIns="0" bIns="0" rtlCol="0" anchor="ctr"/>
          <a:lstStyle/>
          <a:p>
            <a:pPr marL="0" indent="0" algn="ctr">
              <a:buNone/>
            </a:pPr>
            <a:r>
              <a:rPr lang="en-US" sz="1350" b="1" dirty="0">
                <a:solidFill>
                  <a:srgbClr val="FFFFFF"/>
                </a:solidFill>
                <a:latin typeface="Montserrat" pitchFamily="34" charset="0"/>
                <a:ea typeface="Montserrat" pitchFamily="34" charset="-122"/>
                <a:cs typeface="Montserrat" pitchFamily="34" charset="-120"/>
              </a:rPr>
              <a:t>Access</a:t>
            </a:r>
            <a:endParaRPr lang="en-US" sz="1350" dirty="0"/>
          </a:p>
        </p:txBody>
      </p:sp>
      <p:sp>
        <p:nvSpPr>
          <p:cNvPr id="8" name="Shape 6"/>
          <p:cNvSpPr/>
          <p:nvPr/>
        </p:nvSpPr>
        <p:spPr>
          <a:xfrm>
            <a:off x="2075688" y="2331720"/>
            <a:ext cx="1572768" cy="868680"/>
          </a:xfrm>
          <a:prstGeom prst="roundRect">
            <a:avLst>
              <a:gd name="adj" fmla="val 10526"/>
            </a:avLst>
          </a:prstGeom>
          <a:solidFill>
            <a:srgbClr val="10294F"/>
          </a:solidFill>
          <a:ln w="22225">
            <a:solidFill>
              <a:srgbClr val="81D3EB"/>
            </a:solidFill>
            <a:prstDash val="solid"/>
          </a:ln>
        </p:spPr>
        <p:txBody>
          <a:bodyPr/>
          <a:lstStyle/>
          <a:p>
            <a:endParaRPr lang="en-US"/>
          </a:p>
        </p:txBody>
      </p:sp>
      <p:sp>
        <p:nvSpPr>
          <p:cNvPr id="9" name="Shape 7"/>
          <p:cNvSpPr/>
          <p:nvPr/>
        </p:nvSpPr>
        <p:spPr>
          <a:xfrm>
            <a:off x="2734056" y="2203704"/>
            <a:ext cx="256032" cy="256032"/>
          </a:xfrm>
          <a:prstGeom prst="ellipse">
            <a:avLst/>
          </a:prstGeom>
          <a:solidFill>
            <a:srgbClr val="81D3EB"/>
          </a:solidFill>
          <a:ln w="25400">
            <a:solidFill>
              <a:srgbClr val="0C234B"/>
            </a:solidFill>
            <a:prstDash val="solid"/>
          </a:ln>
        </p:spPr>
        <p:txBody>
          <a:bodyPr/>
          <a:lstStyle/>
          <a:p>
            <a:endParaRPr lang="en-US"/>
          </a:p>
        </p:txBody>
      </p:sp>
      <p:sp>
        <p:nvSpPr>
          <p:cNvPr id="10" name="Text 8"/>
          <p:cNvSpPr/>
          <p:nvPr/>
        </p:nvSpPr>
        <p:spPr>
          <a:xfrm>
            <a:off x="2148840" y="2331720"/>
            <a:ext cx="1426464" cy="868680"/>
          </a:xfrm>
          <a:prstGeom prst="rect">
            <a:avLst/>
          </a:prstGeom>
          <a:noFill/>
          <a:ln/>
        </p:spPr>
        <p:txBody>
          <a:bodyPr wrap="square" lIns="0" tIns="0" rIns="0" bIns="0" rtlCol="0" anchor="ctr"/>
          <a:lstStyle/>
          <a:p>
            <a:pPr marL="0" indent="0" algn="ctr">
              <a:buNone/>
            </a:pPr>
            <a:r>
              <a:rPr lang="en-US" sz="1350" b="1" dirty="0">
                <a:solidFill>
                  <a:srgbClr val="FFFFFF"/>
                </a:solidFill>
                <a:latin typeface="Montserrat" pitchFamily="34" charset="0"/>
                <a:ea typeface="Montserrat" pitchFamily="34" charset="-122"/>
                <a:cs typeface="Montserrat" pitchFamily="34" charset="-120"/>
              </a:rPr>
              <a:t>Academic Quality</a:t>
            </a:r>
            <a:endParaRPr lang="en-US" sz="1350" dirty="0"/>
          </a:p>
        </p:txBody>
      </p:sp>
      <p:sp>
        <p:nvSpPr>
          <p:cNvPr id="11" name="Shape 9"/>
          <p:cNvSpPr/>
          <p:nvPr/>
        </p:nvSpPr>
        <p:spPr>
          <a:xfrm>
            <a:off x="3785616" y="2331720"/>
            <a:ext cx="1572768" cy="868680"/>
          </a:xfrm>
          <a:prstGeom prst="roundRect">
            <a:avLst>
              <a:gd name="adj" fmla="val 10526"/>
            </a:avLst>
          </a:prstGeom>
          <a:solidFill>
            <a:srgbClr val="10294F"/>
          </a:solidFill>
          <a:ln w="22225">
            <a:solidFill>
              <a:srgbClr val="70B865"/>
            </a:solidFill>
            <a:prstDash val="solid"/>
          </a:ln>
        </p:spPr>
        <p:txBody>
          <a:bodyPr/>
          <a:lstStyle/>
          <a:p>
            <a:endParaRPr lang="en-US"/>
          </a:p>
        </p:txBody>
      </p:sp>
      <p:sp>
        <p:nvSpPr>
          <p:cNvPr id="12" name="Shape 10"/>
          <p:cNvSpPr/>
          <p:nvPr/>
        </p:nvSpPr>
        <p:spPr>
          <a:xfrm>
            <a:off x="4443984" y="2203704"/>
            <a:ext cx="256032" cy="256032"/>
          </a:xfrm>
          <a:prstGeom prst="ellipse">
            <a:avLst/>
          </a:prstGeom>
          <a:solidFill>
            <a:srgbClr val="70B865"/>
          </a:solidFill>
          <a:ln w="25400">
            <a:solidFill>
              <a:srgbClr val="0C234B"/>
            </a:solidFill>
            <a:prstDash val="solid"/>
          </a:ln>
        </p:spPr>
        <p:txBody>
          <a:bodyPr/>
          <a:lstStyle/>
          <a:p>
            <a:endParaRPr lang="en-US"/>
          </a:p>
        </p:txBody>
      </p:sp>
      <p:sp>
        <p:nvSpPr>
          <p:cNvPr id="13" name="Text 11"/>
          <p:cNvSpPr/>
          <p:nvPr/>
        </p:nvSpPr>
        <p:spPr>
          <a:xfrm>
            <a:off x="3858768" y="2331720"/>
            <a:ext cx="1426464" cy="868680"/>
          </a:xfrm>
          <a:prstGeom prst="rect">
            <a:avLst/>
          </a:prstGeom>
          <a:noFill/>
          <a:ln/>
        </p:spPr>
        <p:txBody>
          <a:bodyPr wrap="square" lIns="0" tIns="0" rIns="0" bIns="0" rtlCol="0" anchor="ctr"/>
          <a:lstStyle/>
          <a:p>
            <a:pPr marL="0" indent="0" algn="ctr">
              <a:buNone/>
            </a:pPr>
            <a:r>
              <a:rPr lang="en-US" sz="1350" b="1" dirty="0">
                <a:solidFill>
                  <a:srgbClr val="FFFFFF"/>
                </a:solidFill>
                <a:latin typeface="Montserrat" pitchFamily="34" charset="0"/>
                <a:ea typeface="Montserrat" pitchFamily="34" charset="-122"/>
                <a:cs typeface="Montserrat" pitchFamily="34" charset="-120"/>
              </a:rPr>
              <a:t>Research Strength</a:t>
            </a:r>
            <a:endParaRPr lang="en-US" sz="1350" dirty="0"/>
          </a:p>
        </p:txBody>
      </p:sp>
      <p:sp>
        <p:nvSpPr>
          <p:cNvPr id="14" name="Shape 12"/>
          <p:cNvSpPr/>
          <p:nvPr/>
        </p:nvSpPr>
        <p:spPr>
          <a:xfrm>
            <a:off x="5495544" y="2331720"/>
            <a:ext cx="1572768" cy="868680"/>
          </a:xfrm>
          <a:prstGeom prst="roundRect">
            <a:avLst>
              <a:gd name="adj" fmla="val 10526"/>
            </a:avLst>
          </a:prstGeom>
          <a:solidFill>
            <a:srgbClr val="10294F"/>
          </a:solidFill>
          <a:ln w="22225">
            <a:solidFill>
              <a:srgbClr val="EF4056"/>
            </a:solidFill>
            <a:prstDash val="solid"/>
          </a:ln>
        </p:spPr>
        <p:txBody>
          <a:bodyPr/>
          <a:lstStyle/>
          <a:p>
            <a:endParaRPr lang="en-US"/>
          </a:p>
        </p:txBody>
      </p:sp>
      <p:sp>
        <p:nvSpPr>
          <p:cNvPr id="15" name="Shape 13"/>
          <p:cNvSpPr/>
          <p:nvPr/>
        </p:nvSpPr>
        <p:spPr>
          <a:xfrm>
            <a:off x="6153912" y="2203704"/>
            <a:ext cx="256032" cy="256032"/>
          </a:xfrm>
          <a:prstGeom prst="ellipse">
            <a:avLst/>
          </a:prstGeom>
          <a:solidFill>
            <a:srgbClr val="EF4056"/>
          </a:solidFill>
          <a:ln w="25400">
            <a:solidFill>
              <a:srgbClr val="0C234B"/>
            </a:solidFill>
            <a:prstDash val="solid"/>
          </a:ln>
        </p:spPr>
        <p:txBody>
          <a:bodyPr/>
          <a:lstStyle/>
          <a:p>
            <a:endParaRPr lang="en-US"/>
          </a:p>
        </p:txBody>
      </p:sp>
      <p:sp>
        <p:nvSpPr>
          <p:cNvPr id="16" name="Text 14"/>
          <p:cNvSpPr/>
          <p:nvPr/>
        </p:nvSpPr>
        <p:spPr>
          <a:xfrm>
            <a:off x="5568696" y="2331720"/>
            <a:ext cx="1426464" cy="868680"/>
          </a:xfrm>
          <a:prstGeom prst="rect">
            <a:avLst/>
          </a:prstGeom>
          <a:noFill/>
          <a:ln/>
        </p:spPr>
        <p:txBody>
          <a:bodyPr wrap="square" lIns="0" tIns="0" rIns="0" bIns="0" rtlCol="0" anchor="ctr"/>
          <a:lstStyle/>
          <a:p>
            <a:pPr marL="0" indent="0" algn="ctr">
              <a:buNone/>
            </a:pPr>
            <a:r>
              <a:rPr lang="en-US" sz="1350" b="1" dirty="0">
                <a:solidFill>
                  <a:srgbClr val="FFFFFF"/>
                </a:solidFill>
                <a:latin typeface="Montserrat" pitchFamily="34" charset="0"/>
                <a:ea typeface="Montserrat" pitchFamily="34" charset="-122"/>
                <a:cs typeface="Montserrat" pitchFamily="34" charset="-120"/>
              </a:rPr>
              <a:t>Workforce Need</a:t>
            </a:r>
            <a:endParaRPr lang="en-US" sz="1350" dirty="0"/>
          </a:p>
        </p:txBody>
      </p:sp>
      <p:sp>
        <p:nvSpPr>
          <p:cNvPr id="17" name="Shape 15"/>
          <p:cNvSpPr/>
          <p:nvPr/>
        </p:nvSpPr>
        <p:spPr>
          <a:xfrm>
            <a:off x="7205472" y="2331720"/>
            <a:ext cx="1572768" cy="868680"/>
          </a:xfrm>
          <a:prstGeom prst="roundRect">
            <a:avLst>
              <a:gd name="adj" fmla="val 10526"/>
            </a:avLst>
          </a:prstGeom>
          <a:solidFill>
            <a:srgbClr val="10294F"/>
          </a:solidFill>
          <a:ln w="22225">
            <a:solidFill>
              <a:srgbClr val="A95C42"/>
            </a:solidFill>
            <a:prstDash val="solid"/>
          </a:ln>
        </p:spPr>
        <p:txBody>
          <a:bodyPr/>
          <a:lstStyle/>
          <a:p>
            <a:endParaRPr lang="en-US"/>
          </a:p>
        </p:txBody>
      </p:sp>
      <p:sp>
        <p:nvSpPr>
          <p:cNvPr id="18" name="Shape 16"/>
          <p:cNvSpPr/>
          <p:nvPr/>
        </p:nvSpPr>
        <p:spPr>
          <a:xfrm>
            <a:off x="7863840" y="2203704"/>
            <a:ext cx="256032" cy="256032"/>
          </a:xfrm>
          <a:prstGeom prst="ellipse">
            <a:avLst/>
          </a:prstGeom>
          <a:solidFill>
            <a:srgbClr val="A95C42"/>
          </a:solidFill>
          <a:ln w="25400">
            <a:solidFill>
              <a:srgbClr val="0C234B"/>
            </a:solidFill>
            <a:prstDash val="solid"/>
          </a:ln>
        </p:spPr>
        <p:txBody>
          <a:bodyPr/>
          <a:lstStyle/>
          <a:p>
            <a:endParaRPr lang="en-US"/>
          </a:p>
        </p:txBody>
      </p:sp>
      <p:sp>
        <p:nvSpPr>
          <p:cNvPr id="19" name="Text 17"/>
          <p:cNvSpPr/>
          <p:nvPr/>
        </p:nvSpPr>
        <p:spPr>
          <a:xfrm>
            <a:off x="7278624" y="2331720"/>
            <a:ext cx="1426464" cy="868680"/>
          </a:xfrm>
          <a:prstGeom prst="rect">
            <a:avLst/>
          </a:prstGeom>
          <a:noFill/>
          <a:ln/>
        </p:spPr>
        <p:txBody>
          <a:bodyPr wrap="square" lIns="0" tIns="0" rIns="0" bIns="0" rtlCol="0" anchor="ctr"/>
          <a:lstStyle/>
          <a:p>
            <a:pPr marL="0" indent="0" algn="ctr">
              <a:buNone/>
            </a:pPr>
            <a:r>
              <a:rPr lang="en-US" sz="1350" b="1" dirty="0">
                <a:solidFill>
                  <a:srgbClr val="FFFFFF"/>
                </a:solidFill>
                <a:latin typeface="Montserrat" pitchFamily="34" charset="0"/>
                <a:ea typeface="Montserrat" pitchFamily="34" charset="-122"/>
                <a:cs typeface="Montserrat" pitchFamily="34" charset="-120"/>
              </a:rPr>
              <a:t>Community Impact</a:t>
            </a:r>
            <a:endParaRPr lang="en-US" sz="1350" dirty="0"/>
          </a:p>
        </p:txBody>
      </p:sp>
      <p:sp>
        <p:nvSpPr>
          <p:cNvPr id="20" name="Text 18"/>
          <p:cNvSpPr/>
          <p:nvPr/>
        </p:nvSpPr>
        <p:spPr>
          <a:xfrm>
            <a:off x="914400" y="3886200"/>
            <a:ext cx="7315200" cy="640080"/>
          </a:xfrm>
          <a:prstGeom prst="rect">
            <a:avLst/>
          </a:prstGeom>
          <a:noFill/>
          <a:ln/>
        </p:spPr>
        <p:txBody>
          <a:bodyPr wrap="square" rtlCol="0" anchor="ctr"/>
          <a:lstStyle/>
          <a:p>
            <a:pPr algn="ctr"/>
            <a:r>
              <a:rPr lang="en-US" sz="1700" i="1" dirty="0">
                <a:solidFill>
                  <a:srgbClr val="FFFFFF"/>
                </a:solidFill>
                <a:latin typeface="EB Garamond" pitchFamily="34" charset="0"/>
                <a:ea typeface="EB Garamond" pitchFamily="34" charset="-122"/>
                <a:cs typeface="EB Garamond" pitchFamily="34" charset="-120"/>
              </a:rPr>
              <a:t>Online is connective tissue of the university (not a side channel):</a:t>
            </a:r>
            <a:r>
              <a:rPr lang="en-US" sz="1700" i="1" dirty="0">
                <a:solidFill>
                  <a:srgbClr val="FFFFFF"/>
                </a:solidFill>
                <a:latin typeface="EB Garamond" pitchFamily="34" charset="0"/>
                <a:ea typeface="EB Garamond" pitchFamily="34" charset="-122"/>
              </a:rPr>
              <a:t>  moving opportunity, </a:t>
            </a:r>
            <a:br>
              <a:rPr lang="en-US" sz="1700" i="1" dirty="0">
                <a:solidFill>
                  <a:srgbClr val="FFFFFF"/>
                </a:solidFill>
                <a:latin typeface="EB Garamond" pitchFamily="34" charset="0"/>
                <a:ea typeface="EB Garamond" pitchFamily="34" charset="-122"/>
              </a:rPr>
            </a:br>
            <a:r>
              <a:rPr lang="en-US" sz="1700" i="1" dirty="0">
                <a:solidFill>
                  <a:srgbClr val="FFFFFF"/>
                </a:solidFill>
                <a:latin typeface="EB Garamond" pitchFamily="34" charset="0"/>
                <a:ea typeface="EB Garamond" pitchFamily="34" charset="-122"/>
              </a:rPr>
              <a:t>knowledge, and talent to wherever they are needed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365760"/>
            <a:ext cx="8046720" cy="822960"/>
          </a:xfrm>
          <a:prstGeom prst="rect">
            <a:avLst/>
          </a:prstGeom>
          <a:noFill/>
          <a:ln/>
        </p:spPr>
        <p:txBody>
          <a:bodyPr wrap="square" lIns="0" tIns="0" rIns="0" bIns="0" rtlCol="0" anchor="ctr"/>
          <a:lstStyle/>
          <a:p>
            <a:pPr marL="0" indent="0" algn="l">
              <a:buNone/>
            </a:pPr>
            <a:r>
              <a:rPr lang="en-US" sz="3200" b="1" dirty="0">
                <a:solidFill>
                  <a:srgbClr val="FFFFFF"/>
                </a:solidFill>
                <a:latin typeface="Montserrat" pitchFamily="34" charset="0"/>
                <a:ea typeface="Montserrat" pitchFamily="34" charset="-122"/>
                <a:cs typeface="Montserrat" pitchFamily="34" charset="-120"/>
              </a:rPr>
              <a:t>Five Big Bets</a:t>
            </a:r>
            <a:endParaRPr lang="en-US" sz="3200" dirty="0"/>
          </a:p>
        </p:txBody>
      </p:sp>
      <p:sp>
        <p:nvSpPr>
          <p:cNvPr id="3" name="Text 1"/>
          <p:cNvSpPr/>
          <p:nvPr/>
        </p:nvSpPr>
        <p:spPr>
          <a:xfrm>
            <a:off x="548640" y="1207008"/>
            <a:ext cx="8046720" cy="274320"/>
          </a:xfrm>
          <a:prstGeom prst="rect">
            <a:avLst/>
          </a:prstGeom>
          <a:noFill/>
          <a:ln/>
        </p:spPr>
        <p:txBody>
          <a:bodyPr wrap="square" lIns="0" tIns="0" rIns="0" bIns="0" rtlCol="0" anchor="ctr"/>
          <a:lstStyle/>
          <a:p>
            <a:pPr marL="0" indent="0" algn="l">
              <a:buNone/>
            </a:pPr>
            <a:r>
              <a:rPr lang="en-US" sz="1100" b="1" kern="0" spc="300" dirty="0">
                <a:solidFill>
                  <a:srgbClr val="81D3EB"/>
                </a:solidFill>
                <a:latin typeface="Oswald" pitchFamily="34" charset="0"/>
                <a:ea typeface="Oswald" pitchFamily="34" charset="-122"/>
                <a:cs typeface="Oswald" pitchFamily="34" charset="-120"/>
              </a:rPr>
              <a:t>THE WAGERS THAT TURN THE THESIS INTO A STRATEGY - LEVERAGING STRENGTHS</a:t>
            </a:r>
            <a:endParaRPr lang="en-US" sz="1100" dirty="0"/>
          </a:p>
        </p:txBody>
      </p:sp>
      <p:sp>
        <p:nvSpPr>
          <p:cNvPr id="4" name="Shape 2"/>
          <p:cNvSpPr/>
          <p:nvPr/>
        </p:nvSpPr>
        <p:spPr>
          <a:xfrm>
            <a:off x="365760" y="1965960"/>
            <a:ext cx="1572768" cy="2514600"/>
          </a:xfrm>
          <a:prstGeom prst="roundRect">
            <a:avLst>
              <a:gd name="adj" fmla="val 4651"/>
            </a:avLst>
          </a:prstGeom>
          <a:solidFill>
            <a:srgbClr val="14315C"/>
          </a:solidFill>
          <a:ln w="12700">
            <a:solidFill>
              <a:srgbClr val="2C5289"/>
            </a:solidFill>
            <a:prstDash val="solid"/>
          </a:ln>
        </p:spPr>
        <p:txBody>
          <a:bodyPr/>
          <a:lstStyle/>
          <a:p>
            <a:endParaRPr lang="en-US"/>
          </a:p>
        </p:txBody>
      </p:sp>
      <p:sp>
        <p:nvSpPr>
          <p:cNvPr id="5" name="Shape 3"/>
          <p:cNvSpPr/>
          <p:nvPr/>
        </p:nvSpPr>
        <p:spPr>
          <a:xfrm>
            <a:off x="365760" y="1965960"/>
            <a:ext cx="1572768" cy="128016"/>
          </a:xfrm>
          <a:prstGeom prst="rect">
            <a:avLst/>
          </a:prstGeom>
          <a:solidFill>
            <a:srgbClr val="1E5288"/>
          </a:solidFill>
          <a:ln/>
        </p:spPr>
        <p:txBody>
          <a:bodyPr/>
          <a:lstStyle/>
          <a:p>
            <a:endParaRPr lang="en-US"/>
          </a:p>
        </p:txBody>
      </p:sp>
      <p:sp>
        <p:nvSpPr>
          <p:cNvPr id="6" name="Text 4"/>
          <p:cNvSpPr/>
          <p:nvPr/>
        </p:nvSpPr>
        <p:spPr>
          <a:xfrm>
            <a:off x="530352" y="2286000"/>
            <a:ext cx="1243584" cy="640080"/>
          </a:xfrm>
          <a:prstGeom prst="rect">
            <a:avLst/>
          </a:prstGeom>
          <a:noFill/>
          <a:ln/>
        </p:spPr>
        <p:txBody>
          <a:bodyPr wrap="square" lIns="0" tIns="0" rIns="0" bIns="0" rtlCol="0" anchor="ctr"/>
          <a:lstStyle/>
          <a:p>
            <a:pPr marL="0" indent="0">
              <a:buNone/>
            </a:pPr>
            <a:r>
              <a:rPr lang="en-US" sz="3400" b="1" dirty="0">
                <a:solidFill>
                  <a:srgbClr val="FFFFFF"/>
                </a:solidFill>
                <a:latin typeface="Montserrat" pitchFamily="34" charset="0"/>
                <a:ea typeface="Montserrat" pitchFamily="34" charset="-122"/>
                <a:cs typeface="Montserrat" pitchFamily="34" charset="-120"/>
              </a:rPr>
              <a:t>01</a:t>
            </a:r>
            <a:endParaRPr lang="en-US" sz="3400" dirty="0"/>
          </a:p>
        </p:txBody>
      </p:sp>
      <p:sp>
        <p:nvSpPr>
          <p:cNvPr id="7" name="Text 5"/>
          <p:cNvSpPr/>
          <p:nvPr/>
        </p:nvSpPr>
        <p:spPr>
          <a:xfrm>
            <a:off x="484632" y="3063240"/>
            <a:ext cx="1371600" cy="1280160"/>
          </a:xfrm>
          <a:prstGeom prst="rect">
            <a:avLst/>
          </a:prstGeom>
          <a:noFill/>
          <a:ln/>
        </p:spPr>
        <p:txBody>
          <a:bodyPr wrap="square" lIns="0" tIns="0" rIns="0" bIns="0" rtlCol="0" anchor="t"/>
          <a:lstStyle/>
          <a:p>
            <a:pPr marL="0" indent="0">
              <a:buNone/>
            </a:pPr>
            <a:r>
              <a:rPr lang="en-US" sz="1250" b="1" dirty="0">
                <a:solidFill>
                  <a:srgbClr val="FFFFFF"/>
                </a:solidFill>
                <a:latin typeface="Montserrat" pitchFamily="34" charset="0"/>
                <a:ea typeface="Montserrat" pitchFamily="34" charset="-122"/>
                <a:cs typeface="Montserrat" pitchFamily="34" charset="-120"/>
              </a:rPr>
              <a:t>Lifelong Learner Ecosystem</a:t>
            </a:r>
            <a:endParaRPr lang="en-US" sz="1250" dirty="0"/>
          </a:p>
        </p:txBody>
      </p:sp>
      <p:sp>
        <p:nvSpPr>
          <p:cNvPr id="8" name="Shape 6"/>
          <p:cNvSpPr/>
          <p:nvPr/>
        </p:nvSpPr>
        <p:spPr>
          <a:xfrm>
            <a:off x="2075688" y="1965960"/>
            <a:ext cx="1572768" cy="2514600"/>
          </a:xfrm>
          <a:prstGeom prst="roundRect">
            <a:avLst>
              <a:gd name="adj" fmla="val 4651"/>
            </a:avLst>
          </a:prstGeom>
          <a:solidFill>
            <a:srgbClr val="14315C"/>
          </a:solidFill>
          <a:ln w="12700">
            <a:solidFill>
              <a:srgbClr val="2C5289"/>
            </a:solidFill>
            <a:prstDash val="solid"/>
          </a:ln>
        </p:spPr>
        <p:txBody>
          <a:bodyPr/>
          <a:lstStyle/>
          <a:p>
            <a:endParaRPr lang="en-US"/>
          </a:p>
        </p:txBody>
      </p:sp>
      <p:sp>
        <p:nvSpPr>
          <p:cNvPr id="9" name="Shape 7"/>
          <p:cNvSpPr/>
          <p:nvPr/>
        </p:nvSpPr>
        <p:spPr>
          <a:xfrm>
            <a:off x="2075688" y="1965960"/>
            <a:ext cx="1572768" cy="128016"/>
          </a:xfrm>
          <a:prstGeom prst="rect">
            <a:avLst/>
          </a:prstGeom>
          <a:solidFill>
            <a:srgbClr val="007D84"/>
          </a:solidFill>
          <a:ln/>
        </p:spPr>
        <p:txBody>
          <a:bodyPr/>
          <a:lstStyle/>
          <a:p>
            <a:endParaRPr lang="en-US"/>
          </a:p>
        </p:txBody>
      </p:sp>
      <p:sp>
        <p:nvSpPr>
          <p:cNvPr id="10" name="Text 8"/>
          <p:cNvSpPr/>
          <p:nvPr/>
        </p:nvSpPr>
        <p:spPr>
          <a:xfrm>
            <a:off x="2240280" y="2286000"/>
            <a:ext cx="1243584" cy="640080"/>
          </a:xfrm>
          <a:prstGeom prst="rect">
            <a:avLst/>
          </a:prstGeom>
          <a:noFill/>
          <a:ln/>
        </p:spPr>
        <p:txBody>
          <a:bodyPr wrap="square" lIns="0" tIns="0" rIns="0" bIns="0" rtlCol="0" anchor="ctr"/>
          <a:lstStyle/>
          <a:p>
            <a:pPr marL="0" indent="0">
              <a:buNone/>
            </a:pPr>
            <a:r>
              <a:rPr lang="en-US" sz="3400" b="1" dirty="0">
                <a:solidFill>
                  <a:srgbClr val="FFFFFF"/>
                </a:solidFill>
                <a:latin typeface="Montserrat" pitchFamily="34" charset="0"/>
                <a:ea typeface="Montserrat" pitchFamily="34" charset="-122"/>
                <a:cs typeface="Montserrat" pitchFamily="34" charset="-120"/>
              </a:rPr>
              <a:t>02</a:t>
            </a:r>
            <a:endParaRPr lang="en-US" sz="3400" dirty="0"/>
          </a:p>
        </p:txBody>
      </p:sp>
      <p:sp>
        <p:nvSpPr>
          <p:cNvPr id="11" name="Text 9"/>
          <p:cNvSpPr/>
          <p:nvPr/>
        </p:nvSpPr>
        <p:spPr>
          <a:xfrm>
            <a:off x="2194560" y="3063240"/>
            <a:ext cx="1371600" cy="1280160"/>
          </a:xfrm>
          <a:prstGeom prst="rect">
            <a:avLst/>
          </a:prstGeom>
          <a:noFill/>
          <a:ln/>
        </p:spPr>
        <p:txBody>
          <a:bodyPr wrap="square" lIns="0" tIns="0" rIns="0" bIns="0" rtlCol="0" anchor="t"/>
          <a:lstStyle/>
          <a:p>
            <a:pPr marL="0" indent="0">
              <a:buNone/>
            </a:pPr>
            <a:r>
              <a:rPr lang="en-US" sz="1250" b="1" dirty="0">
                <a:solidFill>
                  <a:srgbClr val="FFFFFF"/>
                </a:solidFill>
                <a:latin typeface="Montserrat" pitchFamily="34" charset="0"/>
                <a:ea typeface="Montserrat" pitchFamily="34" charset="-122"/>
                <a:cs typeface="Montserrat" pitchFamily="34" charset="-120"/>
              </a:rPr>
              <a:t>Tribal Futures through Sovereignty, Place, and Partnership </a:t>
            </a:r>
            <a:endParaRPr lang="en-US" sz="1250" dirty="0"/>
          </a:p>
        </p:txBody>
      </p:sp>
      <p:sp>
        <p:nvSpPr>
          <p:cNvPr id="12" name="Shape 10"/>
          <p:cNvSpPr/>
          <p:nvPr/>
        </p:nvSpPr>
        <p:spPr>
          <a:xfrm>
            <a:off x="3785616" y="1965960"/>
            <a:ext cx="1572768" cy="2514600"/>
          </a:xfrm>
          <a:prstGeom prst="roundRect">
            <a:avLst>
              <a:gd name="adj" fmla="val 4651"/>
            </a:avLst>
          </a:prstGeom>
          <a:solidFill>
            <a:srgbClr val="14315C"/>
          </a:solidFill>
          <a:ln w="12700">
            <a:solidFill>
              <a:srgbClr val="2C5289"/>
            </a:solidFill>
            <a:prstDash val="solid"/>
          </a:ln>
        </p:spPr>
        <p:txBody>
          <a:bodyPr/>
          <a:lstStyle/>
          <a:p>
            <a:endParaRPr lang="en-US"/>
          </a:p>
        </p:txBody>
      </p:sp>
      <p:sp>
        <p:nvSpPr>
          <p:cNvPr id="13" name="Shape 11"/>
          <p:cNvSpPr/>
          <p:nvPr/>
        </p:nvSpPr>
        <p:spPr>
          <a:xfrm>
            <a:off x="3785616" y="1965960"/>
            <a:ext cx="1572768" cy="128016"/>
          </a:xfrm>
          <a:prstGeom prst="rect">
            <a:avLst/>
          </a:prstGeom>
          <a:solidFill>
            <a:srgbClr val="378DBD"/>
          </a:solidFill>
          <a:ln/>
        </p:spPr>
        <p:txBody>
          <a:bodyPr/>
          <a:lstStyle/>
          <a:p>
            <a:endParaRPr lang="en-US"/>
          </a:p>
        </p:txBody>
      </p:sp>
      <p:sp>
        <p:nvSpPr>
          <p:cNvPr id="14" name="Text 12"/>
          <p:cNvSpPr/>
          <p:nvPr/>
        </p:nvSpPr>
        <p:spPr>
          <a:xfrm>
            <a:off x="3950208" y="2286000"/>
            <a:ext cx="1243584" cy="640080"/>
          </a:xfrm>
          <a:prstGeom prst="rect">
            <a:avLst/>
          </a:prstGeom>
          <a:noFill/>
          <a:ln/>
        </p:spPr>
        <p:txBody>
          <a:bodyPr wrap="square" lIns="0" tIns="0" rIns="0" bIns="0" rtlCol="0" anchor="ctr"/>
          <a:lstStyle/>
          <a:p>
            <a:pPr marL="0" indent="0">
              <a:buNone/>
            </a:pPr>
            <a:r>
              <a:rPr lang="en-US" sz="3400" b="1" dirty="0">
                <a:solidFill>
                  <a:srgbClr val="FFFFFF"/>
                </a:solidFill>
                <a:latin typeface="Montserrat" pitchFamily="34" charset="0"/>
                <a:ea typeface="Montserrat" pitchFamily="34" charset="-122"/>
                <a:cs typeface="Montserrat" pitchFamily="34" charset="-120"/>
              </a:rPr>
              <a:t>03</a:t>
            </a:r>
            <a:endParaRPr lang="en-US" sz="3400" dirty="0"/>
          </a:p>
        </p:txBody>
      </p:sp>
      <p:sp>
        <p:nvSpPr>
          <p:cNvPr id="15" name="Text 13"/>
          <p:cNvSpPr/>
          <p:nvPr/>
        </p:nvSpPr>
        <p:spPr>
          <a:xfrm>
            <a:off x="3904488" y="3063240"/>
            <a:ext cx="1371600" cy="1280160"/>
          </a:xfrm>
          <a:prstGeom prst="rect">
            <a:avLst/>
          </a:prstGeom>
          <a:noFill/>
          <a:ln/>
        </p:spPr>
        <p:txBody>
          <a:bodyPr wrap="square" lIns="0" tIns="0" rIns="0" bIns="0" rtlCol="0" anchor="t"/>
          <a:lstStyle/>
          <a:p>
            <a:pPr marL="0" indent="0">
              <a:buNone/>
            </a:pPr>
            <a:r>
              <a:rPr lang="en-US" sz="1250" b="1" dirty="0">
                <a:solidFill>
                  <a:srgbClr val="FFFFFF"/>
                </a:solidFill>
                <a:latin typeface="Montserrat" pitchFamily="34" charset="0"/>
                <a:ea typeface="Montserrat" pitchFamily="34" charset="-122"/>
                <a:cs typeface="Montserrat" pitchFamily="34" charset="-120"/>
              </a:rPr>
              <a:t>Research-Powered Pathways</a:t>
            </a:r>
            <a:endParaRPr lang="en-US" sz="1250" dirty="0"/>
          </a:p>
        </p:txBody>
      </p:sp>
      <p:sp>
        <p:nvSpPr>
          <p:cNvPr id="16" name="Shape 14"/>
          <p:cNvSpPr/>
          <p:nvPr/>
        </p:nvSpPr>
        <p:spPr>
          <a:xfrm>
            <a:off x="5495544" y="1965960"/>
            <a:ext cx="1572768" cy="2514600"/>
          </a:xfrm>
          <a:prstGeom prst="roundRect">
            <a:avLst>
              <a:gd name="adj" fmla="val 4651"/>
            </a:avLst>
          </a:prstGeom>
          <a:solidFill>
            <a:srgbClr val="14315C"/>
          </a:solidFill>
          <a:ln w="12700">
            <a:solidFill>
              <a:srgbClr val="2C5289"/>
            </a:solidFill>
            <a:prstDash val="solid"/>
          </a:ln>
        </p:spPr>
        <p:txBody>
          <a:bodyPr/>
          <a:lstStyle/>
          <a:p>
            <a:endParaRPr lang="en-US"/>
          </a:p>
        </p:txBody>
      </p:sp>
      <p:sp>
        <p:nvSpPr>
          <p:cNvPr id="17" name="Shape 15"/>
          <p:cNvSpPr/>
          <p:nvPr/>
        </p:nvSpPr>
        <p:spPr>
          <a:xfrm>
            <a:off x="5495544" y="1965960"/>
            <a:ext cx="1572768" cy="128016"/>
          </a:xfrm>
          <a:prstGeom prst="rect">
            <a:avLst/>
          </a:prstGeom>
          <a:solidFill>
            <a:srgbClr val="70B865"/>
          </a:solidFill>
          <a:ln/>
        </p:spPr>
        <p:txBody>
          <a:bodyPr/>
          <a:lstStyle/>
          <a:p>
            <a:endParaRPr lang="en-US"/>
          </a:p>
        </p:txBody>
      </p:sp>
      <p:sp>
        <p:nvSpPr>
          <p:cNvPr id="18" name="Text 16"/>
          <p:cNvSpPr/>
          <p:nvPr/>
        </p:nvSpPr>
        <p:spPr>
          <a:xfrm>
            <a:off x="5660136" y="2286000"/>
            <a:ext cx="1243584" cy="640080"/>
          </a:xfrm>
          <a:prstGeom prst="rect">
            <a:avLst/>
          </a:prstGeom>
          <a:noFill/>
          <a:ln/>
        </p:spPr>
        <p:txBody>
          <a:bodyPr wrap="square" lIns="0" tIns="0" rIns="0" bIns="0" rtlCol="0" anchor="ctr"/>
          <a:lstStyle/>
          <a:p>
            <a:pPr marL="0" indent="0">
              <a:buNone/>
            </a:pPr>
            <a:r>
              <a:rPr lang="en-US" sz="3400" b="1" dirty="0">
                <a:solidFill>
                  <a:srgbClr val="FFFFFF"/>
                </a:solidFill>
                <a:latin typeface="Montserrat" pitchFamily="34" charset="0"/>
                <a:ea typeface="Montserrat" pitchFamily="34" charset="-122"/>
                <a:cs typeface="Montserrat" pitchFamily="34" charset="-120"/>
              </a:rPr>
              <a:t>04</a:t>
            </a:r>
            <a:endParaRPr lang="en-US" sz="3400" dirty="0"/>
          </a:p>
        </p:txBody>
      </p:sp>
      <p:sp>
        <p:nvSpPr>
          <p:cNvPr id="19" name="Text 17"/>
          <p:cNvSpPr/>
          <p:nvPr/>
        </p:nvSpPr>
        <p:spPr>
          <a:xfrm>
            <a:off x="5614416" y="3063240"/>
            <a:ext cx="1371600" cy="1280160"/>
          </a:xfrm>
          <a:prstGeom prst="rect">
            <a:avLst/>
          </a:prstGeom>
          <a:noFill/>
          <a:ln/>
        </p:spPr>
        <p:txBody>
          <a:bodyPr wrap="square" lIns="0" tIns="0" rIns="0" bIns="0" rtlCol="0" anchor="t"/>
          <a:lstStyle/>
          <a:p>
            <a:pPr marL="0" indent="0">
              <a:buNone/>
            </a:pPr>
            <a:r>
              <a:rPr lang="en-US" sz="1250" b="1" dirty="0">
                <a:solidFill>
                  <a:srgbClr val="FFFFFF"/>
                </a:solidFill>
                <a:latin typeface="Montserrat" pitchFamily="34" charset="0"/>
                <a:ea typeface="Montserrat" pitchFamily="34" charset="-122"/>
                <a:cs typeface="Montserrat" pitchFamily="34" charset="-120"/>
              </a:rPr>
              <a:t>One Arizona Journey</a:t>
            </a:r>
            <a:endParaRPr lang="en-US" sz="1250" dirty="0"/>
          </a:p>
        </p:txBody>
      </p:sp>
      <p:sp>
        <p:nvSpPr>
          <p:cNvPr id="20" name="Shape 18"/>
          <p:cNvSpPr/>
          <p:nvPr/>
        </p:nvSpPr>
        <p:spPr>
          <a:xfrm>
            <a:off x="7205472" y="1965960"/>
            <a:ext cx="1572768" cy="2514600"/>
          </a:xfrm>
          <a:prstGeom prst="roundRect">
            <a:avLst>
              <a:gd name="adj" fmla="val 4651"/>
            </a:avLst>
          </a:prstGeom>
          <a:solidFill>
            <a:srgbClr val="14315C"/>
          </a:solidFill>
          <a:ln w="12700">
            <a:solidFill>
              <a:srgbClr val="2C5289"/>
            </a:solidFill>
            <a:prstDash val="solid"/>
          </a:ln>
        </p:spPr>
        <p:txBody>
          <a:bodyPr/>
          <a:lstStyle/>
          <a:p>
            <a:endParaRPr lang="en-US"/>
          </a:p>
        </p:txBody>
      </p:sp>
      <p:sp>
        <p:nvSpPr>
          <p:cNvPr id="21" name="Shape 19"/>
          <p:cNvSpPr/>
          <p:nvPr/>
        </p:nvSpPr>
        <p:spPr>
          <a:xfrm>
            <a:off x="7205472" y="1965960"/>
            <a:ext cx="1572768" cy="128016"/>
          </a:xfrm>
          <a:prstGeom prst="rect">
            <a:avLst/>
          </a:prstGeom>
          <a:solidFill>
            <a:srgbClr val="EF4056"/>
          </a:solidFill>
          <a:ln/>
        </p:spPr>
        <p:txBody>
          <a:bodyPr/>
          <a:lstStyle/>
          <a:p>
            <a:endParaRPr lang="en-US"/>
          </a:p>
        </p:txBody>
      </p:sp>
      <p:sp>
        <p:nvSpPr>
          <p:cNvPr id="22" name="Text 20"/>
          <p:cNvSpPr/>
          <p:nvPr/>
        </p:nvSpPr>
        <p:spPr>
          <a:xfrm>
            <a:off x="7370064" y="2286000"/>
            <a:ext cx="1243584" cy="640080"/>
          </a:xfrm>
          <a:prstGeom prst="rect">
            <a:avLst/>
          </a:prstGeom>
          <a:noFill/>
          <a:ln/>
        </p:spPr>
        <p:txBody>
          <a:bodyPr wrap="square" lIns="0" tIns="0" rIns="0" bIns="0" rtlCol="0" anchor="ctr"/>
          <a:lstStyle/>
          <a:p>
            <a:pPr marL="0" indent="0">
              <a:buNone/>
            </a:pPr>
            <a:r>
              <a:rPr lang="en-US" sz="3400" b="1" dirty="0">
                <a:solidFill>
                  <a:srgbClr val="FFFFFF"/>
                </a:solidFill>
                <a:latin typeface="Montserrat" pitchFamily="34" charset="0"/>
                <a:ea typeface="Montserrat" pitchFamily="34" charset="-122"/>
                <a:cs typeface="Montserrat" pitchFamily="34" charset="-120"/>
              </a:rPr>
              <a:t>05</a:t>
            </a:r>
            <a:endParaRPr lang="en-US" sz="3400" dirty="0"/>
          </a:p>
        </p:txBody>
      </p:sp>
      <p:sp>
        <p:nvSpPr>
          <p:cNvPr id="23" name="Text 21"/>
          <p:cNvSpPr/>
          <p:nvPr/>
        </p:nvSpPr>
        <p:spPr>
          <a:xfrm>
            <a:off x="7324344" y="3063240"/>
            <a:ext cx="1371600" cy="1280160"/>
          </a:xfrm>
          <a:prstGeom prst="rect">
            <a:avLst/>
          </a:prstGeom>
          <a:noFill/>
          <a:ln/>
        </p:spPr>
        <p:txBody>
          <a:bodyPr wrap="square" lIns="0" tIns="0" rIns="0" bIns="0" rtlCol="0" anchor="t"/>
          <a:lstStyle/>
          <a:p>
            <a:pPr marL="0" indent="0">
              <a:buNone/>
            </a:pPr>
            <a:r>
              <a:rPr lang="en-US" sz="1250" b="1" dirty="0">
                <a:solidFill>
                  <a:srgbClr val="FFFFFF"/>
                </a:solidFill>
                <a:latin typeface="Montserrat" pitchFamily="34" charset="0"/>
                <a:ea typeface="Montserrat" pitchFamily="34" charset="-122"/>
                <a:cs typeface="Montserrat" pitchFamily="34" charset="-120"/>
              </a:rPr>
              <a:t>Arizona Horizon</a:t>
            </a:r>
            <a:endParaRPr lang="en-US" sz="1250" dirty="0"/>
          </a:p>
        </p:txBody>
      </p:sp>
      <p:sp>
        <p:nvSpPr>
          <p:cNvPr id="26" name="TextBox 25">
            <a:extLst>
              <a:ext uri="{FF2B5EF4-FFF2-40B4-BE49-F238E27FC236}">
                <a16:creationId xmlns:a16="http://schemas.microsoft.com/office/drawing/2014/main" id="{23A1FD67-F6DA-9BA1-0603-DD3178B937D0}"/>
              </a:ext>
            </a:extLst>
          </p:cNvPr>
          <p:cNvSpPr txBox="1"/>
          <p:nvPr/>
        </p:nvSpPr>
        <p:spPr>
          <a:xfrm>
            <a:off x="365760" y="4593074"/>
            <a:ext cx="8330184" cy="353943"/>
          </a:xfrm>
          <a:prstGeom prst="rect">
            <a:avLst/>
          </a:prstGeom>
          <a:noFill/>
        </p:spPr>
        <p:txBody>
          <a:bodyPr wrap="square" rtlCol="0">
            <a:spAutoFit/>
          </a:bodyPr>
          <a:lstStyle/>
          <a:p>
            <a:pPr algn="ctr"/>
            <a:r>
              <a:rPr lang="en-US" sz="1700" i="1" dirty="0">
                <a:solidFill>
                  <a:srgbClr val="FFFFFF"/>
                </a:solidFill>
                <a:latin typeface="EB Garamond" pitchFamily="34" charset="0"/>
                <a:ea typeface="EB Garamond" pitchFamily="34" charset="-122"/>
              </a:rPr>
              <a:t>A disclaimer: we might dream up different and better bets, together.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48640" y="384048"/>
            <a:ext cx="1234440" cy="566928"/>
          </a:xfrm>
          <a:prstGeom prst="roundRect">
            <a:avLst>
              <a:gd name="adj" fmla="val 9677"/>
            </a:avLst>
          </a:prstGeom>
          <a:solidFill>
            <a:srgbClr val="1E5288"/>
          </a:solidFill>
          <a:ln/>
        </p:spPr>
        <p:txBody>
          <a:bodyPr/>
          <a:lstStyle/>
          <a:p>
            <a:endParaRPr lang="en-US"/>
          </a:p>
        </p:txBody>
      </p:sp>
      <p:sp>
        <p:nvSpPr>
          <p:cNvPr id="3" name="Text 1"/>
          <p:cNvSpPr/>
          <p:nvPr/>
        </p:nvSpPr>
        <p:spPr>
          <a:xfrm>
            <a:off x="548640" y="384048"/>
            <a:ext cx="1234440" cy="566928"/>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Oswald" pitchFamily="34" charset="0"/>
                <a:ea typeface="Oswald" pitchFamily="34" charset="-122"/>
                <a:cs typeface="Oswald" pitchFamily="34" charset="-120"/>
              </a:rPr>
              <a:t>BET 01</a:t>
            </a:r>
            <a:endParaRPr lang="en-US" sz="1300" dirty="0"/>
          </a:p>
        </p:txBody>
      </p:sp>
      <p:sp>
        <p:nvSpPr>
          <p:cNvPr id="4" name="Text 2"/>
          <p:cNvSpPr/>
          <p:nvPr/>
        </p:nvSpPr>
        <p:spPr>
          <a:xfrm>
            <a:off x="1920240" y="365760"/>
            <a:ext cx="6675120" cy="603504"/>
          </a:xfrm>
          <a:prstGeom prst="rect">
            <a:avLst/>
          </a:prstGeom>
          <a:noFill/>
          <a:ln/>
        </p:spPr>
        <p:txBody>
          <a:bodyPr wrap="square" lIns="0" tIns="0" rIns="0" bIns="0" rtlCol="0" anchor="ctr"/>
          <a:lstStyle/>
          <a:p>
            <a:pPr marL="0" indent="0">
              <a:buNone/>
            </a:pPr>
            <a:r>
              <a:rPr lang="en-US" sz="2500" b="1" dirty="0">
                <a:solidFill>
                  <a:srgbClr val="0C234B"/>
                </a:solidFill>
                <a:latin typeface="Montserrat" pitchFamily="34" charset="0"/>
                <a:ea typeface="Montserrat" pitchFamily="34" charset="-122"/>
                <a:cs typeface="Montserrat" pitchFamily="34" charset="-120"/>
              </a:rPr>
              <a:t>Arizona’s Lifelong Learner Ecosystem</a:t>
            </a:r>
            <a:endParaRPr lang="en-US" sz="2500" dirty="0"/>
          </a:p>
        </p:txBody>
      </p:sp>
      <p:sp>
        <p:nvSpPr>
          <p:cNvPr id="5" name="Shape 3"/>
          <p:cNvSpPr/>
          <p:nvPr/>
        </p:nvSpPr>
        <p:spPr>
          <a:xfrm>
            <a:off x="548640" y="1170432"/>
            <a:ext cx="8046720" cy="548640"/>
          </a:xfrm>
          <a:prstGeom prst="roundRect">
            <a:avLst>
              <a:gd name="adj" fmla="val 13333"/>
            </a:avLst>
          </a:prstGeom>
          <a:solidFill>
            <a:srgbClr val="FFFFFF"/>
          </a:solidFill>
          <a:ln w="19050">
            <a:solidFill>
              <a:srgbClr val="1E5288"/>
            </a:solidFill>
            <a:prstDash val="solid"/>
          </a:ln>
        </p:spPr>
        <p:txBody>
          <a:bodyPr/>
          <a:lstStyle/>
          <a:p>
            <a:endParaRPr lang="en-US"/>
          </a:p>
        </p:txBody>
      </p:sp>
      <p:sp>
        <p:nvSpPr>
          <p:cNvPr id="6" name="Text 4"/>
          <p:cNvSpPr/>
          <p:nvPr/>
        </p:nvSpPr>
        <p:spPr>
          <a:xfrm>
            <a:off x="777240" y="1170432"/>
            <a:ext cx="7589520" cy="548640"/>
          </a:xfrm>
          <a:prstGeom prst="rect">
            <a:avLst/>
          </a:prstGeom>
          <a:noFill/>
          <a:ln/>
        </p:spPr>
        <p:txBody>
          <a:bodyPr wrap="square" lIns="0" tIns="0" rIns="0" bIns="0" rtlCol="0" anchor="ctr"/>
          <a:lstStyle/>
          <a:p>
            <a:pPr marL="0" indent="0">
              <a:buNone/>
            </a:pPr>
            <a:r>
              <a:rPr lang="en-US" sz="1200" b="1" kern="0" spc="100" dirty="0">
                <a:solidFill>
                  <a:srgbClr val="1E5288"/>
                </a:solidFill>
                <a:latin typeface="Montserrat" pitchFamily="34" charset="0"/>
                <a:ea typeface="Montserrat" pitchFamily="34" charset="-122"/>
                <a:cs typeface="Montserrat" pitchFamily="34" charset="-120"/>
              </a:rPr>
              <a:t>Signature Initiative   </a:t>
            </a:r>
            <a:r>
              <a:rPr lang="en-US" sz="1500" b="1" dirty="0">
                <a:solidFill>
                  <a:srgbClr val="0C234B"/>
                </a:solidFill>
                <a:latin typeface="Montserrat" pitchFamily="34" charset="0"/>
                <a:ea typeface="Montserrat" pitchFamily="34" charset="-122"/>
                <a:cs typeface="Montserrat" pitchFamily="34" charset="-120"/>
              </a:rPr>
              <a:t>Arizona Pathways Network</a:t>
            </a:r>
            <a:endParaRPr lang="en-US" sz="1200" dirty="0"/>
          </a:p>
        </p:txBody>
      </p:sp>
      <p:sp>
        <p:nvSpPr>
          <p:cNvPr id="7" name="Text 5"/>
          <p:cNvSpPr/>
          <p:nvPr/>
        </p:nvSpPr>
        <p:spPr>
          <a:xfrm>
            <a:off x="548640" y="1965960"/>
            <a:ext cx="8046720" cy="274320"/>
          </a:xfrm>
          <a:prstGeom prst="rect">
            <a:avLst/>
          </a:prstGeom>
          <a:noFill/>
          <a:ln/>
        </p:spPr>
        <p:txBody>
          <a:bodyPr wrap="square" lIns="0" tIns="0" rIns="0" bIns="0" rtlCol="0" anchor="ctr"/>
          <a:lstStyle/>
          <a:p>
            <a:pPr marL="0" indent="0" algn="l">
              <a:buNone/>
            </a:pPr>
            <a:r>
              <a:rPr lang="en-US" sz="1100" b="1" kern="0" spc="300" dirty="0">
                <a:solidFill>
                  <a:srgbClr val="1E5288"/>
                </a:solidFill>
                <a:latin typeface="Oswald" pitchFamily="34" charset="0"/>
                <a:ea typeface="Oswald" pitchFamily="34" charset="-122"/>
                <a:cs typeface="Oswald" pitchFamily="34" charset="-120"/>
              </a:rPr>
              <a:t>TALENT IS EVERYWHERE. PATHWAYS ARE NOT.</a:t>
            </a:r>
            <a:endParaRPr lang="en-US" sz="1100" dirty="0"/>
          </a:p>
        </p:txBody>
      </p:sp>
      <p:sp>
        <p:nvSpPr>
          <p:cNvPr id="8" name="Shape 6"/>
          <p:cNvSpPr/>
          <p:nvPr/>
        </p:nvSpPr>
        <p:spPr>
          <a:xfrm>
            <a:off x="457200" y="242316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9" name="Shape 7"/>
          <p:cNvSpPr/>
          <p:nvPr/>
        </p:nvSpPr>
        <p:spPr>
          <a:xfrm>
            <a:off x="457200" y="2423160"/>
            <a:ext cx="1112520" cy="91440"/>
          </a:xfrm>
          <a:prstGeom prst="rect">
            <a:avLst/>
          </a:prstGeom>
          <a:solidFill>
            <a:srgbClr val="1E5288"/>
          </a:solidFill>
          <a:ln/>
        </p:spPr>
        <p:txBody>
          <a:bodyPr/>
          <a:lstStyle/>
          <a:p>
            <a:endParaRPr lang="en-US"/>
          </a:p>
        </p:txBody>
      </p:sp>
      <p:sp>
        <p:nvSpPr>
          <p:cNvPr id="10" name="Text 8"/>
          <p:cNvSpPr/>
          <p:nvPr/>
        </p:nvSpPr>
        <p:spPr>
          <a:xfrm>
            <a:off x="512064" y="2423160"/>
            <a:ext cx="1002792" cy="868680"/>
          </a:xfrm>
          <a:prstGeom prst="rect">
            <a:avLst/>
          </a:prstGeom>
          <a:noFill/>
          <a:ln/>
        </p:spPr>
        <p:txBody>
          <a:bodyPr wrap="square" lIns="0" tIns="0" rIns="0" bIns="0" rtlCol="0" anchor="ctr"/>
          <a:lstStyle/>
          <a:p>
            <a:pPr marL="0" indent="0" algn="ctr">
              <a:buNone/>
            </a:pPr>
            <a:r>
              <a:rPr lang="en-US" sz="1100" b="1" dirty="0">
                <a:solidFill>
                  <a:srgbClr val="0C234B"/>
                </a:solidFill>
                <a:latin typeface="Montserrat" pitchFamily="34" charset="0"/>
                <a:ea typeface="Montserrat" pitchFamily="34" charset="-122"/>
                <a:cs typeface="Montserrat" pitchFamily="34" charset="-120"/>
              </a:rPr>
              <a:t>K–12</a:t>
            </a:r>
            <a:endParaRPr lang="en-US" sz="1100" dirty="0"/>
          </a:p>
        </p:txBody>
      </p:sp>
      <p:sp>
        <p:nvSpPr>
          <p:cNvPr id="11" name="Shape 9"/>
          <p:cNvSpPr/>
          <p:nvPr/>
        </p:nvSpPr>
        <p:spPr>
          <a:xfrm>
            <a:off x="1588008" y="2857500"/>
            <a:ext cx="274320" cy="0"/>
          </a:xfrm>
          <a:prstGeom prst="line">
            <a:avLst/>
          </a:prstGeom>
          <a:noFill/>
          <a:ln w="25400">
            <a:solidFill>
              <a:srgbClr val="1E5288"/>
            </a:solidFill>
            <a:prstDash val="solid"/>
            <a:headEnd type="none"/>
            <a:tailEnd type="triangle"/>
          </a:ln>
        </p:spPr>
        <p:txBody>
          <a:bodyPr/>
          <a:lstStyle/>
          <a:p>
            <a:endParaRPr lang="en-US"/>
          </a:p>
        </p:txBody>
      </p:sp>
      <p:sp>
        <p:nvSpPr>
          <p:cNvPr id="12" name="Shape 10"/>
          <p:cNvSpPr/>
          <p:nvPr/>
        </p:nvSpPr>
        <p:spPr>
          <a:xfrm>
            <a:off x="1880616" y="242316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3" name="Shape 11"/>
          <p:cNvSpPr/>
          <p:nvPr/>
        </p:nvSpPr>
        <p:spPr>
          <a:xfrm>
            <a:off x="1880616" y="2423160"/>
            <a:ext cx="1112520" cy="91440"/>
          </a:xfrm>
          <a:prstGeom prst="rect">
            <a:avLst/>
          </a:prstGeom>
          <a:solidFill>
            <a:srgbClr val="1E5288"/>
          </a:solidFill>
          <a:ln/>
        </p:spPr>
        <p:txBody>
          <a:bodyPr/>
          <a:lstStyle/>
          <a:p>
            <a:endParaRPr lang="en-US"/>
          </a:p>
        </p:txBody>
      </p:sp>
      <p:sp>
        <p:nvSpPr>
          <p:cNvPr id="14" name="Text 12"/>
          <p:cNvSpPr/>
          <p:nvPr/>
        </p:nvSpPr>
        <p:spPr>
          <a:xfrm>
            <a:off x="1935480" y="2423160"/>
            <a:ext cx="1002792" cy="868680"/>
          </a:xfrm>
          <a:prstGeom prst="rect">
            <a:avLst/>
          </a:prstGeom>
          <a:noFill/>
          <a:ln/>
        </p:spPr>
        <p:txBody>
          <a:bodyPr wrap="square" lIns="0" tIns="0" rIns="0" bIns="0" rtlCol="0" anchor="ctr"/>
          <a:lstStyle/>
          <a:p>
            <a:pPr marL="0" indent="0" algn="ctr">
              <a:buNone/>
            </a:pPr>
            <a:r>
              <a:rPr lang="en-US" sz="1100" b="1" dirty="0">
                <a:solidFill>
                  <a:srgbClr val="0C234B"/>
                </a:solidFill>
                <a:latin typeface="Montserrat" pitchFamily="34" charset="0"/>
                <a:ea typeface="Montserrat" pitchFamily="34" charset="-122"/>
                <a:cs typeface="Montserrat" pitchFamily="34" charset="-120"/>
              </a:rPr>
              <a:t>Community College</a:t>
            </a:r>
            <a:endParaRPr lang="en-US" sz="1100" dirty="0"/>
          </a:p>
        </p:txBody>
      </p:sp>
      <p:sp>
        <p:nvSpPr>
          <p:cNvPr id="15" name="Shape 13"/>
          <p:cNvSpPr/>
          <p:nvPr/>
        </p:nvSpPr>
        <p:spPr>
          <a:xfrm>
            <a:off x="3011424" y="2857500"/>
            <a:ext cx="274320" cy="0"/>
          </a:xfrm>
          <a:prstGeom prst="line">
            <a:avLst/>
          </a:prstGeom>
          <a:noFill/>
          <a:ln w="25400">
            <a:solidFill>
              <a:srgbClr val="1E5288"/>
            </a:solidFill>
            <a:prstDash val="solid"/>
            <a:headEnd type="none"/>
            <a:tailEnd type="triangle"/>
          </a:ln>
        </p:spPr>
        <p:txBody>
          <a:bodyPr/>
          <a:lstStyle/>
          <a:p>
            <a:endParaRPr lang="en-US"/>
          </a:p>
        </p:txBody>
      </p:sp>
      <p:sp>
        <p:nvSpPr>
          <p:cNvPr id="16" name="Shape 14"/>
          <p:cNvSpPr/>
          <p:nvPr/>
        </p:nvSpPr>
        <p:spPr>
          <a:xfrm>
            <a:off x="3304032" y="242316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17" name="Shape 15"/>
          <p:cNvSpPr/>
          <p:nvPr/>
        </p:nvSpPr>
        <p:spPr>
          <a:xfrm>
            <a:off x="3304032" y="2423160"/>
            <a:ext cx="1112520" cy="91440"/>
          </a:xfrm>
          <a:prstGeom prst="rect">
            <a:avLst/>
          </a:prstGeom>
          <a:solidFill>
            <a:srgbClr val="1E5288"/>
          </a:solidFill>
          <a:ln/>
        </p:spPr>
        <p:txBody>
          <a:bodyPr/>
          <a:lstStyle/>
          <a:p>
            <a:endParaRPr lang="en-US"/>
          </a:p>
        </p:txBody>
      </p:sp>
      <p:sp>
        <p:nvSpPr>
          <p:cNvPr id="18" name="Text 16"/>
          <p:cNvSpPr/>
          <p:nvPr/>
        </p:nvSpPr>
        <p:spPr>
          <a:xfrm>
            <a:off x="3358896" y="2423160"/>
            <a:ext cx="1002792" cy="868680"/>
          </a:xfrm>
          <a:prstGeom prst="rect">
            <a:avLst/>
          </a:prstGeom>
          <a:noFill/>
          <a:ln/>
        </p:spPr>
        <p:txBody>
          <a:bodyPr wrap="square" lIns="0" tIns="0" rIns="0" bIns="0" rtlCol="0" anchor="ctr"/>
          <a:lstStyle/>
          <a:p>
            <a:pPr marL="0" indent="0" algn="ctr">
              <a:buNone/>
            </a:pPr>
            <a:r>
              <a:rPr lang="en-US" sz="1100" b="1" dirty="0">
                <a:solidFill>
                  <a:srgbClr val="0C234B"/>
                </a:solidFill>
                <a:latin typeface="Montserrat" pitchFamily="34" charset="0"/>
                <a:ea typeface="Montserrat" pitchFamily="34" charset="-122"/>
                <a:cs typeface="Montserrat" pitchFamily="34" charset="-120"/>
              </a:rPr>
              <a:t>Undergrad</a:t>
            </a:r>
            <a:endParaRPr lang="en-US" sz="1100" dirty="0"/>
          </a:p>
        </p:txBody>
      </p:sp>
      <p:sp>
        <p:nvSpPr>
          <p:cNvPr id="19" name="Shape 17"/>
          <p:cNvSpPr/>
          <p:nvPr/>
        </p:nvSpPr>
        <p:spPr>
          <a:xfrm>
            <a:off x="4434840" y="2857500"/>
            <a:ext cx="274320" cy="0"/>
          </a:xfrm>
          <a:prstGeom prst="line">
            <a:avLst/>
          </a:prstGeom>
          <a:noFill/>
          <a:ln w="25400">
            <a:solidFill>
              <a:srgbClr val="1E5288"/>
            </a:solidFill>
            <a:prstDash val="solid"/>
            <a:headEnd type="none"/>
            <a:tailEnd type="triangle"/>
          </a:ln>
        </p:spPr>
        <p:txBody>
          <a:bodyPr/>
          <a:lstStyle/>
          <a:p>
            <a:endParaRPr lang="en-US"/>
          </a:p>
        </p:txBody>
      </p:sp>
      <p:sp>
        <p:nvSpPr>
          <p:cNvPr id="20" name="Shape 18"/>
          <p:cNvSpPr/>
          <p:nvPr/>
        </p:nvSpPr>
        <p:spPr>
          <a:xfrm>
            <a:off x="4727448" y="242316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1" name="Shape 19"/>
          <p:cNvSpPr/>
          <p:nvPr/>
        </p:nvSpPr>
        <p:spPr>
          <a:xfrm>
            <a:off x="4727448" y="2423160"/>
            <a:ext cx="1112520" cy="91440"/>
          </a:xfrm>
          <a:prstGeom prst="rect">
            <a:avLst/>
          </a:prstGeom>
          <a:solidFill>
            <a:srgbClr val="1E5288"/>
          </a:solidFill>
          <a:ln/>
        </p:spPr>
        <p:txBody>
          <a:bodyPr/>
          <a:lstStyle/>
          <a:p>
            <a:endParaRPr lang="en-US"/>
          </a:p>
        </p:txBody>
      </p:sp>
      <p:sp>
        <p:nvSpPr>
          <p:cNvPr id="22" name="Text 20"/>
          <p:cNvSpPr/>
          <p:nvPr/>
        </p:nvSpPr>
        <p:spPr>
          <a:xfrm>
            <a:off x="4782312" y="2423160"/>
            <a:ext cx="1002792" cy="868680"/>
          </a:xfrm>
          <a:prstGeom prst="rect">
            <a:avLst/>
          </a:prstGeom>
          <a:noFill/>
          <a:ln/>
        </p:spPr>
        <p:txBody>
          <a:bodyPr wrap="square" lIns="0" tIns="0" rIns="0" bIns="0" rtlCol="0" anchor="ctr"/>
          <a:lstStyle/>
          <a:p>
            <a:pPr marL="0" indent="0" algn="ctr">
              <a:buNone/>
            </a:pPr>
            <a:r>
              <a:rPr lang="en-US" sz="1100" b="1" dirty="0">
                <a:solidFill>
                  <a:srgbClr val="0C234B"/>
                </a:solidFill>
                <a:latin typeface="Montserrat" pitchFamily="34" charset="0"/>
                <a:ea typeface="Montserrat" pitchFamily="34" charset="-122"/>
                <a:cs typeface="Montserrat" pitchFamily="34" charset="-120"/>
              </a:rPr>
              <a:t>Graduate</a:t>
            </a:r>
            <a:endParaRPr lang="en-US" sz="1100" dirty="0"/>
          </a:p>
        </p:txBody>
      </p:sp>
      <p:sp>
        <p:nvSpPr>
          <p:cNvPr id="23" name="Shape 21"/>
          <p:cNvSpPr/>
          <p:nvPr/>
        </p:nvSpPr>
        <p:spPr>
          <a:xfrm>
            <a:off x="5858256" y="2857500"/>
            <a:ext cx="274320" cy="0"/>
          </a:xfrm>
          <a:prstGeom prst="line">
            <a:avLst/>
          </a:prstGeom>
          <a:noFill/>
          <a:ln w="25400">
            <a:solidFill>
              <a:srgbClr val="1E5288"/>
            </a:solidFill>
            <a:prstDash val="solid"/>
            <a:headEnd type="none"/>
            <a:tailEnd type="triangle"/>
          </a:ln>
        </p:spPr>
        <p:txBody>
          <a:bodyPr/>
          <a:lstStyle/>
          <a:p>
            <a:endParaRPr lang="en-US"/>
          </a:p>
        </p:txBody>
      </p:sp>
      <p:sp>
        <p:nvSpPr>
          <p:cNvPr id="24" name="Shape 22"/>
          <p:cNvSpPr/>
          <p:nvPr/>
        </p:nvSpPr>
        <p:spPr>
          <a:xfrm>
            <a:off x="6150864" y="242316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5" name="Shape 23"/>
          <p:cNvSpPr/>
          <p:nvPr/>
        </p:nvSpPr>
        <p:spPr>
          <a:xfrm>
            <a:off x="6150864" y="2423160"/>
            <a:ext cx="1112520" cy="91440"/>
          </a:xfrm>
          <a:prstGeom prst="rect">
            <a:avLst/>
          </a:prstGeom>
          <a:solidFill>
            <a:srgbClr val="1E5288"/>
          </a:solidFill>
          <a:ln/>
        </p:spPr>
        <p:txBody>
          <a:bodyPr/>
          <a:lstStyle/>
          <a:p>
            <a:endParaRPr lang="en-US"/>
          </a:p>
        </p:txBody>
      </p:sp>
      <p:sp>
        <p:nvSpPr>
          <p:cNvPr id="26" name="Text 24"/>
          <p:cNvSpPr/>
          <p:nvPr/>
        </p:nvSpPr>
        <p:spPr>
          <a:xfrm>
            <a:off x="6205728" y="2423160"/>
            <a:ext cx="1002792" cy="868680"/>
          </a:xfrm>
          <a:prstGeom prst="rect">
            <a:avLst/>
          </a:prstGeom>
          <a:noFill/>
          <a:ln/>
        </p:spPr>
        <p:txBody>
          <a:bodyPr wrap="square" lIns="0" tIns="0" rIns="0" bIns="0" rtlCol="0" anchor="ctr"/>
          <a:lstStyle/>
          <a:p>
            <a:pPr marL="0" indent="0" algn="ctr">
              <a:buNone/>
            </a:pPr>
            <a:r>
              <a:rPr lang="en-US" sz="1100" b="1" dirty="0">
                <a:solidFill>
                  <a:srgbClr val="0C234B"/>
                </a:solidFill>
                <a:latin typeface="Montserrat" pitchFamily="34" charset="0"/>
                <a:ea typeface="Montserrat" pitchFamily="34" charset="-122"/>
                <a:cs typeface="Montserrat" pitchFamily="34" charset="-120"/>
              </a:rPr>
              <a:t>Professional</a:t>
            </a:r>
            <a:endParaRPr lang="en-US" sz="1100" dirty="0"/>
          </a:p>
        </p:txBody>
      </p:sp>
      <p:sp>
        <p:nvSpPr>
          <p:cNvPr id="27" name="Shape 25"/>
          <p:cNvSpPr/>
          <p:nvPr/>
        </p:nvSpPr>
        <p:spPr>
          <a:xfrm>
            <a:off x="7281672" y="2857500"/>
            <a:ext cx="274320" cy="0"/>
          </a:xfrm>
          <a:prstGeom prst="line">
            <a:avLst/>
          </a:prstGeom>
          <a:noFill/>
          <a:ln w="25400">
            <a:solidFill>
              <a:srgbClr val="1E5288"/>
            </a:solidFill>
            <a:prstDash val="solid"/>
            <a:headEnd type="none"/>
            <a:tailEnd type="triangle"/>
          </a:ln>
        </p:spPr>
        <p:txBody>
          <a:bodyPr/>
          <a:lstStyle/>
          <a:p>
            <a:endParaRPr lang="en-US"/>
          </a:p>
        </p:txBody>
      </p:sp>
      <p:sp>
        <p:nvSpPr>
          <p:cNvPr id="28" name="Shape 26"/>
          <p:cNvSpPr/>
          <p:nvPr/>
        </p:nvSpPr>
        <p:spPr>
          <a:xfrm>
            <a:off x="7574280" y="2423160"/>
            <a:ext cx="1112520" cy="868680"/>
          </a:xfrm>
          <a:prstGeom prst="roundRect">
            <a:avLst>
              <a:gd name="adj" fmla="val 9474"/>
            </a:avLst>
          </a:prstGeom>
          <a:solidFill>
            <a:srgbClr val="FFFFFF"/>
          </a:solidFill>
          <a:ln/>
          <a:effectLst>
            <a:outerShdw blurRad="88900" dist="38100" dir="8100000" algn="bl" rotWithShape="0">
              <a:srgbClr val="0C234B">
                <a:alpha val="18000"/>
              </a:srgbClr>
            </a:outerShdw>
          </a:effectLst>
        </p:spPr>
        <p:txBody>
          <a:bodyPr/>
          <a:lstStyle/>
          <a:p>
            <a:endParaRPr lang="en-US"/>
          </a:p>
        </p:txBody>
      </p:sp>
      <p:sp>
        <p:nvSpPr>
          <p:cNvPr id="29" name="Shape 27"/>
          <p:cNvSpPr/>
          <p:nvPr/>
        </p:nvSpPr>
        <p:spPr>
          <a:xfrm>
            <a:off x="7574280" y="2423160"/>
            <a:ext cx="1112520" cy="91440"/>
          </a:xfrm>
          <a:prstGeom prst="rect">
            <a:avLst/>
          </a:prstGeom>
          <a:solidFill>
            <a:srgbClr val="1E5288"/>
          </a:solidFill>
          <a:ln/>
        </p:spPr>
        <p:txBody>
          <a:bodyPr/>
          <a:lstStyle/>
          <a:p>
            <a:endParaRPr lang="en-US"/>
          </a:p>
        </p:txBody>
      </p:sp>
      <p:sp>
        <p:nvSpPr>
          <p:cNvPr id="30" name="Text 28"/>
          <p:cNvSpPr/>
          <p:nvPr/>
        </p:nvSpPr>
        <p:spPr>
          <a:xfrm>
            <a:off x="7629144" y="2423160"/>
            <a:ext cx="1002792" cy="868680"/>
          </a:xfrm>
          <a:prstGeom prst="rect">
            <a:avLst/>
          </a:prstGeom>
          <a:noFill/>
          <a:ln/>
        </p:spPr>
        <p:txBody>
          <a:bodyPr wrap="square" lIns="0" tIns="0" rIns="0" bIns="0" rtlCol="0" anchor="ctr"/>
          <a:lstStyle/>
          <a:p>
            <a:pPr marL="0" indent="0" algn="ctr">
              <a:buNone/>
            </a:pPr>
            <a:r>
              <a:rPr lang="en-US" sz="1100" b="1" dirty="0">
                <a:solidFill>
                  <a:srgbClr val="0C234B"/>
                </a:solidFill>
                <a:latin typeface="Montserrat" pitchFamily="34" charset="0"/>
                <a:ea typeface="Montserrat" pitchFamily="34" charset="-122"/>
                <a:cs typeface="Montserrat" pitchFamily="34" charset="-120"/>
              </a:rPr>
              <a:t>Alumni</a:t>
            </a:r>
            <a:endParaRPr lang="en-US" sz="1100" dirty="0"/>
          </a:p>
        </p:txBody>
      </p:sp>
      <p:sp>
        <p:nvSpPr>
          <p:cNvPr id="31" name="Text 29"/>
          <p:cNvSpPr/>
          <p:nvPr/>
        </p:nvSpPr>
        <p:spPr>
          <a:xfrm>
            <a:off x="457200" y="3520440"/>
            <a:ext cx="8229600" cy="457200"/>
          </a:xfrm>
          <a:prstGeom prst="rect">
            <a:avLst/>
          </a:prstGeom>
          <a:noFill/>
          <a:ln/>
        </p:spPr>
        <p:txBody>
          <a:bodyPr wrap="square" rtlCol="0" anchor="ctr"/>
          <a:lstStyle/>
          <a:p>
            <a:pPr marL="0" indent="0" algn="ctr">
              <a:buNone/>
            </a:pPr>
            <a:r>
              <a:rPr lang="en-US" sz="1450" i="1" dirty="0">
                <a:solidFill>
                  <a:srgbClr val="5B6472"/>
                </a:solidFill>
                <a:latin typeface="EB Garamond" pitchFamily="34" charset="0"/>
                <a:ea typeface="EB Garamond" pitchFamily="34" charset="-122"/>
                <a:cs typeface="EB Garamond" pitchFamily="34" charset="-120"/>
              </a:rPr>
              <a:t>Multiple entry points, one connected network, and a reason to return at every stage of life.</a:t>
            </a:r>
            <a:endParaRPr lang="en-US" sz="1450" dirty="0"/>
          </a:p>
        </p:txBody>
      </p:sp>
      <p:sp>
        <p:nvSpPr>
          <p:cNvPr id="32" name="Shape 30"/>
          <p:cNvSpPr/>
          <p:nvPr/>
        </p:nvSpPr>
        <p:spPr>
          <a:xfrm>
            <a:off x="1828800" y="4069080"/>
            <a:ext cx="5486400" cy="566928"/>
          </a:xfrm>
          <a:prstGeom prst="roundRect">
            <a:avLst>
              <a:gd name="adj" fmla="val 16129"/>
            </a:avLst>
          </a:prstGeom>
          <a:solidFill>
            <a:srgbClr val="F4EDE5"/>
          </a:solidFill>
          <a:ln w="15875">
            <a:solidFill>
              <a:srgbClr val="1E5288"/>
            </a:solidFill>
            <a:prstDash val="solid"/>
          </a:ln>
        </p:spPr>
        <p:txBody>
          <a:bodyPr/>
          <a:lstStyle/>
          <a:p>
            <a:endParaRPr lang="en-US"/>
          </a:p>
        </p:txBody>
      </p:sp>
      <p:sp>
        <p:nvSpPr>
          <p:cNvPr id="33" name="Text 31"/>
          <p:cNvSpPr/>
          <p:nvPr/>
        </p:nvSpPr>
        <p:spPr>
          <a:xfrm>
            <a:off x="1828800" y="4069080"/>
            <a:ext cx="5486400" cy="566928"/>
          </a:xfrm>
          <a:prstGeom prst="rect">
            <a:avLst/>
          </a:prstGeom>
          <a:noFill/>
          <a:ln/>
        </p:spPr>
        <p:txBody>
          <a:bodyPr wrap="square" lIns="0" tIns="0" rIns="0" bIns="0" rtlCol="0" anchor="ctr"/>
          <a:lstStyle/>
          <a:p>
            <a:pPr marL="0" indent="0" algn="ctr">
              <a:buNone/>
            </a:pPr>
            <a:r>
              <a:rPr lang="en-US" sz="1600" b="1" i="1" dirty="0">
                <a:solidFill>
                  <a:srgbClr val="0C234B"/>
                </a:solidFill>
                <a:latin typeface="EB Garamond" pitchFamily="34" charset="0"/>
                <a:ea typeface="EB Garamond" pitchFamily="34" charset="-122"/>
                <a:cs typeface="EB Garamond" pitchFamily="34" charset="-120"/>
              </a:rPr>
              <a:t>Enroll once. Belong for a lifetime.</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9884</TotalTime>
  <Words>3976</Words>
  <Application>Microsoft Office PowerPoint</Application>
  <PresentationFormat>On-screen Show (16:9)</PresentationFormat>
  <Paragraphs>302</Paragraphs>
  <Slides>23</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EB Garamond</vt:lpstr>
      <vt:lpstr>Montserrat</vt:lpstr>
      <vt:lpstr>Oswald</vt:lpstr>
      <vt:lpstr>Office Theme</vt:lpstr>
      <vt:lpstr>The Power of a Pathway</vt:lpstr>
      <vt:lpstr>PowerPoint Presentation</vt:lpstr>
      <vt:lpstr>How I'll Approach This</vt:lpstr>
      <vt:lpstr>What’s in a Name?</vt:lpstr>
      <vt:lpstr>A Pathway Changes Lives</vt:lpstr>
      <vt:lpstr>This Moment at University of Arizona</vt:lpstr>
      <vt:lpstr>The Strategic Thesis</vt:lpstr>
      <vt:lpstr>Five Big Bets</vt:lpstr>
      <vt:lpstr>PowerPoint Presentation</vt:lpstr>
      <vt:lpstr>PowerPoint Presentation</vt:lpstr>
      <vt:lpstr>PowerPoint Presentation</vt:lpstr>
      <vt:lpstr>PowerPoint Presentation</vt:lpstr>
      <vt:lpstr>PowerPoint Presentation</vt:lpstr>
      <vt:lpstr>PowerPoint Presentation</vt:lpstr>
      <vt:lpstr>What Success Looks Like</vt:lpstr>
      <vt:lpstr>The Strategy in One Sentence</vt:lpstr>
      <vt:lpstr>The Power of a Pathway</vt:lpstr>
      <vt:lpstr>Questions &amp; Conversation</vt:lpstr>
      <vt:lpstr>Supplemental Slides</vt:lpstr>
      <vt:lpstr>Program Portfolio Analysis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Bettyjo Bouchey (she/her)</dc:creator>
  <cp:lastModifiedBy>Bettyjo Bouchey (she/her)</cp:lastModifiedBy>
  <cp:revision>20</cp:revision>
  <cp:lastPrinted>2026-07-02T19:52:12Z</cp:lastPrinted>
  <dcterms:created xsi:type="dcterms:W3CDTF">2026-07-02T18:00:13Z</dcterms:created>
  <dcterms:modified xsi:type="dcterms:W3CDTF">2026-07-09T14:44:52Z</dcterms:modified>
</cp:coreProperties>
</file>